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sldIdLst>
    <p:sldId id="256" r:id="rId2"/>
    <p:sldId id="401" r:id="rId3"/>
    <p:sldId id="420" r:id="rId4"/>
    <p:sldId id="402" r:id="rId5"/>
    <p:sldId id="403" r:id="rId6"/>
    <p:sldId id="421" r:id="rId7"/>
    <p:sldId id="406" r:id="rId8"/>
    <p:sldId id="405" r:id="rId9"/>
    <p:sldId id="427" r:id="rId10"/>
    <p:sldId id="407" r:id="rId11"/>
    <p:sldId id="428" r:id="rId12"/>
    <p:sldId id="413" r:id="rId13"/>
    <p:sldId id="408" r:id="rId14"/>
    <p:sldId id="422" r:id="rId15"/>
    <p:sldId id="426" r:id="rId16"/>
    <p:sldId id="429" r:id="rId17"/>
    <p:sldId id="411" r:id="rId18"/>
    <p:sldId id="416" r:id="rId19"/>
    <p:sldId id="410" r:id="rId20"/>
    <p:sldId id="417" r:id="rId21"/>
    <p:sldId id="423" r:id="rId22"/>
    <p:sldId id="412" r:id="rId23"/>
    <p:sldId id="414" r:id="rId24"/>
    <p:sldId id="424" r:id="rId25"/>
    <p:sldId id="418" r:id="rId26"/>
    <p:sldId id="425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5" autoAdjust="0"/>
    <p:restoredTop sz="94632" autoAdjust="0"/>
  </p:normalViewPr>
  <p:slideViewPr>
    <p:cSldViewPr>
      <p:cViewPr>
        <p:scale>
          <a:sx n="54" d="100"/>
          <a:sy n="54" d="100"/>
        </p:scale>
        <p:origin x="-92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Pol%20Antras\Documents\Courses\Mini%20Courses%20and%20Talks\Trade%20GDP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ol%20Antras\Documents\Courses\Mini%20Courses%20and%20Talks\World%20Opennes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ol%20Antras\Downloads\API_NE.GDI.TOTL.ZS_DS2_en_excel_v2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 sz="2000" dirty="0"/>
              <a:t>Ratio </a:t>
            </a:r>
            <a:r>
              <a:rPr lang="en-US" sz="2000" dirty="0" err="1"/>
              <a:t>Comercio</a:t>
            </a:r>
            <a:r>
              <a:rPr lang="en-US" sz="2000" dirty="0"/>
              <a:t> Mundial</a:t>
            </a:r>
            <a:r>
              <a:rPr lang="en-US" sz="2000" baseline="0" dirty="0"/>
              <a:t> / PIB </a:t>
            </a:r>
            <a:r>
              <a:rPr lang="en-US" sz="2000" baseline="0" dirty="0" smtClean="0"/>
              <a:t>Mundial</a:t>
            </a:r>
            <a:endParaRPr lang="en-US" sz="2000" dirty="0"/>
          </a:p>
        </c:rich>
      </c:tx>
      <c:layout>
        <c:manualLayout>
          <c:xMode val="edge"/>
          <c:yMode val="edge"/>
          <c:x val="0.13391659375911344"/>
          <c:y val="1.754385964912280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2038838282469597E-2"/>
          <c:y val="0.12248513692821646"/>
          <c:w val="0.90399602010532998"/>
          <c:h val="0.7682886825847536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Sheet1!$A$1:$A$31</c:f>
              <c:strCach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strCache>
            </c:strRef>
          </c:cat>
          <c:val>
            <c:numRef>
              <c:f>Sheet1!$C$1:$C$31</c:f>
              <c:numCache>
                <c:formatCode>0%</c:formatCode>
                <c:ptCount val="31"/>
                <c:pt idx="0">
                  <c:v>0.19354427867151508</c:v>
                </c:pt>
                <c:pt idx="1">
                  <c:v>0.1922705072866448</c:v>
                </c:pt>
                <c:pt idx="2">
                  <c:v>0.19839449117967642</c:v>
                </c:pt>
                <c:pt idx="3">
                  <c:v>0.1930312884839486</c:v>
                </c:pt>
                <c:pt idx="4">
                  <c:v>0.20200662203008285</c:v>
                </c:pt>
                <c:pt idx="5">
                  <c:v>0.21381685754319726</c:v>
                </c:pt>
                <c:pt idx="6">
                  <c:v>0.21520490973107193</c:v>
                </c:pt>
                <c:pt idx="7">
                  <c:v>0.22399061389089595</c:v>
                </c:pt>
                <c:pt idx="8">
                  <c:v>0.2256759696670817</c:v>
                </c:pt>
                <c:pt idx="9">
                  <c:v>0.22781280351988556</c:v>
                </c:pt>
                <c:pt idx="10">
                  <c:v>0.24903710640477264</c:v>
                </c:pt>
                <c:pt idx="11">
                  <c:v>0.24299927287122025</c:v>
                </c:pt>
                <c:pt idx="12">
                  <c:v>0.23972938318140996</c:v>
                </c:pt>
                <c:pt idx="13">
                  <c:v>0.24306410811609347</c:v>
                </c:pt>
                <c:pt idx="14">
                  <c:v>0.25796957338107612</c:v>
                </c:pt>
                <c:pt idx="15">
                  <c:v>0.26855702390741915</c:v>
                </c:pt>
                <c:pt idx="16">
                  <c:v>0.28175741577455971</c:v>
                </c:pt>
                <c:pt idx="17">
                  <c:v>0.28597957872815988</c:v>
                </c:pt>
                <c:pt idx="18">
                  <c:v>0.29622734520187821</c:v>
                </c:pt>
                <c:pt idx="19">
                  <c:v>0.2550002231667422</c:v>
                </c:pt>
                <c:pt idx="20">
                  <c:v>0.27940625821027315</c:v>
                </c:pt>
                <c:pt idx="21">
                  <c:v>0.29750209392292964</c:v>
                </c:pt>
                <c:pt idx="22">
                  <c:v>0.29862088032703471</c:v>
                </c:pt>
                <c:pt idx="23">
                  <c:v>0.2969169944245687</c:v>
                </c:pt>
                <c:pt idx="24">
                  <c:v>0.2960310735912603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trendline>
            <c:spPr>
              <a:ln w="22225">
                <a:solidFill>
                  <a:srgbClr val="C00000"/>
                </a:solidFill>
                <a:prstDash val="dash"/>
              </a:ln>
            </c:spPr>
            <c:trendlineType val="linear"/>
            <c:dispRSqr val="0"/>
            <c:dispEq val="0"/>
          </c:trendline>
          <c:cat>
            <c:strRef>
              <c:f>Sheet1!$A$1:$A$31</c:f>
              <c:strCach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strCache>
            </c:strRef>
          </c:cat>
          <c:val>
            <c:numRef>
              <c:f>Sheet1!$D$1:$D$31</c:f>
              <c:numCache>
                <c:formatCode>0%</c:formatCode>
                <c:ptCount val="31"/>
                <c:pt idx="0">
                  <c:v>0.19354427867151508</c:v>
                </c:pt>
                <c:pt idx="1">
                  <c:v>0.1922705072866448</c:v>
                </c:pt>
                <c:pt idx="2">
                  <c:v>0.19839449117967642</c:v>
                </c:pt>
                <c:pt idx="3">
                  <c:v>0.1930312884839486</c:v>
                </c:pt>
                <c:pt idx="4">
                  <c:v>0.20200662203008285</c:v>
                </c:pt>
                <c:pt idx="5">
                  <c:v>0.21381685754319726</c:v>
                </c:pt>
                <c:pt idx="6">
                  <c:v>0.21520490973107193</c:v>
                </c:pt>
                <c:pt idx="7">
                  <c:v>0.22399061389089595</c:v>
                </c:pt>
                <c:pt idx="8">
                  <c:v>0.2256759696670817</c:v>
                </c:pt>
                <c:pt idx="9">
                  <c:v>0.22781280351988556</c:v>
                </c:pt>
                <c:pt idx="10">
                  <c:v>0.24903710640477264</c:v>
                </c:pt>
                <c:pt idx="11">
                  <c:v>0.24299927287122025</c:v>
                </c:pt>
                <c:pt idx="12">
                  <c:v>0.23972938318140996</c:v>
                </c:pt>
                <c:pt idx="13">
                  <c:v>0.24306410811609347</c:v>
                </c:pt>
                <c:pt idx="14">
                  <c:v>0.25796957338107612</c:v>
                </c:pt>
                <c:pt idx="15">
                  <c:v>0.26855702390741915</c:v>
                </c:pt>
                <c:pt idx="16">
                  <c:v>0.28175741577455971</c:v>
                </c:pt>
                <c:pt idx="17">
                  <c:v>0.28597957872815988</c:v>
                </c:pt>
                <c:pt idx="18">
                  <c:v>0.29622734520187821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01792"/>
        <c:axId val="52007680"/>
      </c:lineChart>
      <c:catAx>
        <c:axId val="52001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600"/>
            </a:pPr>
            <a:endParaRPr lang="es-ES"/>
          </a:p>
        </c:txPr>
        <c:crossAx val="52007680"/>
        <c:crosses val="autoZero"/>
        <c:auto val="1"/>
        <c:lblAlgn val="ctr"/>
        <c:lblOffset val="100"/>
        <c:noMultiLvlLbl val="0"/>
      </c:catAx>
      <c:valAx>
        <c:axId val="52007680"/>
        <c:scaling>
          <c:orientation val="minMax"/>
          <c:max val="0.35000000000000003"/>
          <c:min val="0.15000000000000002"/>
        </c:scaling>
        <c:delete val="0"/>
        <c:axPos val="l"/>
        <c:majorGridlines/>
        <c:numFmt formatCode="0%" sourceLinked="1"/>
        <c:majorTickMark val="in"/>
        <c:minorTickMark val="in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52001792"/>
        <c:crosses val="autoZero"/>
        <c:crossBetween val="between"/>
        <c:majorUnit val="5.000000000000001E-2"/>
        <c:minorUnit val="1.0000000000000002E-2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700" b="1" i="0" baseline="0" dirty="0" err="1">
                <a:effectLst/>
              </a:rPr>
              <a:t>Crecimiento</a:t>
            </a:r>
            <a:r>
              <a:rPr lang="en-US" sz="1700" b="1" i="0" baseline="0" dirty="0">
                <a:effectLst/>
              </a:rPr>
              <a:t> </a:t>
            </a:r>
            <a:r>
              <a:rPr lang="en-US" sz="1700" b="1" i="0" baseline="0" dirty="0" smtClean="0">
                <a:effectLst/>
              </a:rPr>
              <a:t>PIB </a:t>
            </a:r>
            <a:r>
              <a:rPr lang="en-US" sz="1700" b="1" i="0" baseline="0" dirty="0">
                <a:effectLst/>
              </a:rPr>
              <a:t>2007-2014 vs. </a:t>
            </a:r>
            <a:r>
              <a:rPr lang="en-US" sz="1700" b="1" i="0" baseline="0" dirty="0" err="1">
                <a:effectLst/>
              </a:rPr>
              <a:t>Apertura</a:t>
            </a:r>
            <a:r>
              <a:rPr lang="en-US" sz="1700" b="1" i="0" baseline="0" dirty="0">
                <a:effectLst/>
              </a:rPr>
              <a:t> </a:t>
            </a:r>
            <a:r>
              <a:rPr lang="en-US" sz="1700" b="1" i="0" baseline="0" dirty="0" err="1">
                <a:effectLst/>
              </a:rPr>
              <a:t>en</a:t>
            </a:r>
            <a:r>
              <a:rPr lang="en-US" sz="1700" b="1" i="0" baseline="0" dirty="0">
                <a:effectLst/>
              </a:rPr>
              <a:t> 2007 </a:t>
            </a:r>
            <a:endParaRPr lang="en-US" sz="1700" dirty="0">
              <a:effectLst/>
            </a:endParaRPr>
          </a:p>
        </c:rich>
      </c:tx>
      <c:layout>
        <c:manualLayout>
          <c:xMode val="edge"/>
          <c:yMode val="edge"/>
          <c:x val="0.12787671232876713"/>
          <c:y val="1.91097657925160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951235162311486E-2"/>
          <c:y val="0.11609508738579909"/>
          <c:w val="0.89403585936823482"/>
          <c:h val="0.7845762622602188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growth20072014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Sheet1!$E$2:$E$180</c:f>
              <c:numCache>
                <c:formatCode>General</c:formatCode>
                <c:ptCount val="179"/>
                <c:pt idx="0">
                  <c:v>38.086880000000001</c:v>
                </c:pt>
                <c:pt idx="1">
                  <c:v>41.436210000000003</c:v>
                </c:pt>
                <c:pt idx="2">
                  <c:v>68.399079999999998</c:v>
                </c:pt>
                <c:pt idx="3">
                  <c:v>29.168230000000001</c:v>
                </c:pt>
                <c:pt idx="4">
                  <c:v>58.702979999999997</c:v>
                </c:pt>
                <c:pt idx="5">
                  <c:v>20.701280000000001</c:v>
                </c:pt>
                <c:pt idx="6">
                  <c:v>50.409419999999997</c:v>
                </c:pt>
                <c:pt idx="7">
                  <c:v>48.322319999999998</c:v>
                </c:pt>
                <c:pt idx="8">
                  <c:v>20.741160000000001</c:v>
                </c:pt>
                <c:pt idx="9">
                  <c:v>75.581720000000004</c:v>
                </c:pt>
                <c:pt idx="10">
                  <c:v>28.902480000000001</c:v>
                </c:pt>
                <c:pt idx="11">
                  <c:v>17.71227</c:v>
                </c:pt>
                <c:pt idx="12">
                  <c:v>19.97119</c:v>
                </c:pt>
                <c:pt idx="13">
                  <c:v>61.306919999999998</c:v>
                </c:pt>
                <c:pt idx="14">
                  <c:v>68.892520000000005</c:v>
                </c:pt>
                <c:pt idx="15">
                  <c:v>50.352409999999999</c:v>
                </c:pt>
                <c:pt idx="16">
                  <c:v>41.782130000000002</c:v>
                </c:pt>
                <c:pt idx="17">
                  <c:v>64.076939999999993</c:v>
                </c:pt>
                <c:pt idx="18">
                  <c:v>61.154969999999999</c:v>
                </c:pt>
                <c:pt idx="19">
                  <c:v>38.03096</c:v>
                </c:pt>
                <c:pt idx="20">
                  <c:v>12.646280000000001</c:v>
                </c:pt>
                <c:pt idx="21">
                  <c:v>46.854379999999999</c:v>
                </c:pt>
                <c:pt idx="22">
                  <c:v>47.875230000000002</c:v>
                </c:pt>
                <c:pt idx="23">
                  <c:v>56.125520000000002</c:v>
                </c:pt>
                <c:pt idx="24">
                  <c:v>47.552320000000002</c:v>
                </c:pt>
                <c:pt idx="25">
                  <c:v>18.78426</c:v>
                </c:pt>
                <c:pt idx="26">
                  <c:v>33.257359999999998</c:v>
                </c:pt>
                <c:pt idx="27">
                  <c:v>55.947490000000002</c:v>
                </c:pt>
                <c:pt idx="28">
                  <c:v>37.893940000000001</c:v>
                </c:pt>
                <c:pt idx="29">
                  <c:v>31.140280000000001</c:v>
                </c:pt>
                <c:pt idx="30">
                  <c:v>44.718809999999998</c:v>
                </c:pt>
                <c:pt idx="31">
                  <c:v>24.267790000000002</c:v>
                </c:pt>
                <c:pt idx="32">
                  <c:v>66.026300000000006</c:v>
                </c:pt>
                <c:pt idx="33">
                  <c:v>18.164950000000001</c:v>
                </c:pt>
                <c:pt idx="34">
                  <c:v>28.417580000000001</c:v>
                </c:pt>
                <c:pt idx="35">
                  <c:v>46.634590000000003</c:v>
                </c:pt>
                <c:pt idx="36">
                  <c:v>51.113570000000003</c:v>
                </c:pt>
                <c:pt idx="37">
                  <c:v>18.983930000000001</c:v>
                </c:pt>
                <c:pt idx="38">
                  <c:v>56.227469999999997</c:v>
                </c:pt>
                <c:pt idx="39">
                  <c:v>65.327610000000007</c:v>
                </c:pt>
                <c:pt idx="40">
                  <c:v>39.68526</c:v>
                </c:pt>
                <c:pt idx="41">
                  <c:v>67.11891</c:v>
                </c:pt>
                <c:pt idx="42">
                  <c:v>45.562390000000001</c:v>
                </c:pt>
                <c:pt idx="43">
                  <c:v>49.919280000000001</c:v>
                </c:pt>
                <c:pt idx="44">
                  <c:v>30.969239999999999</c:v>
                </c:pt>
                <c:pt idx="45">
                  <c:v>35.969059999999999</c:v>
                </c:pt>
                <c:pt idx="46">
                  <c:v>31.293569999999999</c:v>
                </c:pt>
                <c:pt idx="47">
                  <c:v>32.538939999999997</c:v>
                </c:pt>
                <c:pt idx="48">
                  <c:v>17.279779999999999</c:v>
                </c:pt>
                <c:pt idx="49">
                  <c:v>28.703230000000001</c:v>
                </c:pt>
                <c:pt idx="50">
                  <c:v>67.632829999999998</c:v>
                </c:pt>
                <c:pt idx="51">
                  <c:v>41.587969999999999</c:v>
                </c:pt>
                <c:pt idx="52">
                  <c:v>55.31691</c:v>
                </c:pt>
                <c:pt idx="53">
                  <c:v>27.773849999999999</c:v>
                </c:pt>
                <c:pt idx="54">
                  <c:v>42.566240000000001</c:v>
                </c:pt>
                <c:pt idx="55">
                  <c:v>26.98179</c:v>
                </c:pt>
                <c:pt idx="56">
                  <c:v>44.578150000000001</c:v>
                </c:pt>
                <c:pt idx="57">
                  <c:v>32.677160000000001</c:v>
                </c:pt>
                <c:pt idx="58">
                  <c:v>32.591589999999997</c:v>
                </c:pt>
                <c:pt idx="59">
                  <c:v>28.400980000000001</c:v>
                </c:pt>
                <c:pt idx="60">
                  <c:v>27.058219999999999</c:v>
                </c:pt>
                <c:pt idx="61">
                  <c:v>85.918180000000007</c:v>
                </c:pt>
                <c:pt idx="62">
                  <c:v>28.76219</c:v>
                </c:pt>
                <c:pt idx="63">
                  <c:v>42.578470000000003</c:v>
                </c:pt>
                <c:pt idx="64">
                  <c:v>33.949249999999999</c:v>
                </c:pt>
                <c:pt idx="65">
                  <c:v>64.573149999999998</c:v>
                </c:pt>
                <c:pt idx="66">
                  <c:v>198.38409999999999</c:v>
                </c:pt>
                <c:pt idx="67">
                  <c:v>67.535319999999999</c:v>
                </c:pt>
                <c:pt idx="68">
                  <c:v>42.634230000000002</c:v>
                </c:pt>
                <c:pt idx="69">
                  <c:v>26.090820000000001</c:v>
                </c:pt>
                <c:pt idx="70">
                  <c:v>77.990250000000003</c:v>
                </c:pt>
                <c:pt idx="71">
                  <c:v>27.414629999999999</c:v>
                </c:pt>
                <c:pt idx="72">
                  <c:v>22.438099999999999</c:v>
                </c:pt>
                <c:pt idx="73">
                  <c:v>76.704539999999994</c:v>
                </c:pt>
                <c:pt idx="74">
                  <c:v>25.758410000000001</c:v>
                </c:pt>
                <c:pt idx="75">
                  <c:v>37.046419999999998</c:v>
                </c:pt>
                <c:pt idx="76">
                  <c:v>37.949979999999996</c:v>
                </c:pt>
                <c:pt idx="77">
                  <c:v>40.745570000000001</c:v>
                </c:pt>
                <c:pt idx="78">
                  <c:v>27.593900000000001</c:v>
                </c:pt>
                <c:pt idx="79">
                  <c:v>50.622219999999999</c:v>
                </c:pt>
                <c:pt idx="80">
                  <c:v>72.996380000000002</c:v>
                </c:pt>
                <c:pt idx="81">
                  <c:v>16.90138</c:v>
                </c:pt>
                <c:pt idx="82">
                  <c:v>46.080820000000003</c:v>
                </c:pt>
                <c:pt idx="83">
                  <c:v>26.947399999999998</c:v>
                </c:pt>
                <c:pt idx="84">
                  <c:v>68.529200000000003</c:v>
                </c:pt>
                <c:pt idx="85">
                  <c:v>69.134069999999994</c:v>
                </c:pt>
                <c:pt idx="86">
                  <c:v>57.781289999999998</c:v>
                </c:pt>
                <c:pt idx="87">
                  <c:v>42.340260000000001</c:v>
                </c:pt>
                <c:pt idx="88">
                  <c:v>38.621510000000001</c:v>
                </c:pt>
                <c:pt idx="89">
                  <c:v>33.069220000000001</c:v>
                </c:pt>
                <c:pt idx="90">
                  <c:v>45.865690000000001</c:v>
                </c:pt>
                <c:pt idx="91">
                  <c:v>41.228560000000002</c:v>
                </c:pt>
                <c:pt idx="92">
                  <c:v>50.643729999999998</c:v>
                </c:pt>
                <c:pt idx="93">
                  <c:v>155.67760000000001</c:v>
                </c:pt>
                <c:pt idx="94">
                  <c:v>51.112079999999999</c:v>
                </c:pt>
                <c:pt idx="95">
                  <c:v>51.328319999999998</c:v>
                </c:pt>
                <c:pt idx="96">
                  <c:v>34.303260000000002</c:v>
                </c:pt>
                <c:pt idx="97">
                  <c:v>85.050550000000001</c:v>
                </c:pt>
                <c:pt idx="98">
                  <c:v>56.956530000000001</c:v>
                </c:pt>
                <c:pt idx="99">
                  <c:v>168.12569999999999</c:v>
                </c:pt>
                <c:pt idx="100">
                  <c:v>48.0458</c:v>
                </c:pt>
                <c:pt idx="101">
                  <c:v>79.680269999999993</c:v>
                </c:pt>
                <c:pt idx="102">
                  <c:v>39.243589999999998</c:v>
                </c:pt>
                <c:pt idx="103">
                  <c:v>72.29665</c:v>
                </c:pt>
                <c:pt idx="104">
                  <c:v>41.195399999999999</c:v>
                </c:pt>
                <c:pt idx="105">
                  <c:v>98.763750000000002</c:v>
                </c:pt>
                <c:pt idx="106">
                  <c:v>28.54186</c:v>
                </c:pt>
                <c:pt idx="107">
                  <c:v>53.046619999999997</c:v>
                </c:pt>
                <c:pt idx="108">
                  <c:v>30.916779999999999</c:v>
                </c:pt>
                <c:pt idx="109">
                  <c:v>90.397059999999996</c:v>
                </c:pt>
                <c:pt idx="110">
                  <c:v>65.546229999999994</c:v>
                </c:pt>
                <c:pt idx="111">
                  <c:v>58.94021</c:v>
                </c:pt>
                <c:pt idx="112">
                  <c:v>35.374740000000003</c:v>
                </c:pt>
                <c:pt idx="113">
                  <c:v>51.503450000000001</c:v>
                </c:pt>
                <c:pt idx="114">
                  <c:v>62.517519999999998</c:v>
                </c:pt>
                <c:pt idx="115">
                  <c:v>34.296329999999998</c:v>
                </c:pt>
                <c:pt idx="116">
                  <c:v>96.233059999999995</c:v>
                </c:pt>
                <c:pt idx="117">
                  <c:v>53.149929999999998</c:v>
                </c:pt>
                <c:pt idx="118">
                  <c:v>23.677209999999999</c:v>
                </c:pt>
                <c:pt idx="119">
                  <c:v>32.231450000000002</c:v>
                </c:pt>
                <c:pt idx="120">
                  <c:v>41.276580000000003</c:v>
                </c:pt>
                <c:pt idx="121">
                  <c:v>65.860950000000003</c:v>
                </c:pt>
                <c:pt idx="122">
                  <c:v>36.596969999999999</c:v>
                </c:pt>
                <c:pt idx="123">
                  <c:v>22.289639999999999</c:v>
                </c:pt>
                <c:pt idx="124">
                  <c:v>29.30058</c:v>
                </c:pt>
                <c:pt idx="125">
                  <c:v>48.236289999999997</c:v>
                </c:pt>
                <c:pt idx="126">
                  <c:v>16.49521</c:v>
                </c:pt>
                <c:pt idx="127">
                  <c:v>72.691140000000004</c:v>
                </c:pt>
                <c:pt idx="128">
                  <c:v>26.93797</c:v>
                </c:pt>
                <c:pt idx="129">
                  <c:v>43.309699999999999</c:v>
                </c:pt>
                <c:pt idx="130">
                  <c:v>60.351669999999999</c:v>
                </c:pt>
                <c:pt idx="131">
                  <c:v>40.475560000000002</c:v>
                </c:pt>
                <c:pt idx="132">
                  <c:v>73.094819999999999</c:v>
                </c:pt>
                <c:pt idx="133">
                  <c:v>34.826540000000001</c:v>
                </c:pt>
                <c:pt idx="134">
                  <c:v>51.759180000000001</c:v>
                </c:pt>
                <c:pt idx="135">
                  <c:v>48.057049999999997</c:v>
                </c:pt>
                <c:pt idx="136">
                  <c:v>36.296019999999999</c:v>
                </c:pt>
                <c:pt idx="137">
                  <c:v>25.853059999999999</c:v>
                </c:pt>
                <c:pt idx="138">
                  <c:v>20.16949</c:v>
                </c:pt>
                <c:pt idx="139">
                  <c:v>22.098020000000002</c:v>
                </c:pt>
                <c:pt idx="140">
                  <c:v>47.431660000000001</c:v>
                </c:pt>
                <c:pt idx="141">
                  <c:v>22.276540000000001</c:v>
                </c:pt>
                <c:pt idx="142">
                  <c:v>36.64575</c:v>
                </c:pt>
                <c:pt idx="143">
                  <c:v>199.3289</c:v>
                </c:pt>
                <c:pt idx="144">
                  <c:v>52.837110000000003</c:v>
                </c:pt>
                <c:pt idx="145">
                  <c:v>20.147690000000001</c:v>
                </c:pt>
                <c:pt idx="146">
                  <c:v>37.088720000000002</c:v>
                </c:pt>
                <c:pt idx="147">
                  <c:v>40.513579999999997</c:v>
                </c:pt>
                <c:pt idx="148">
                  <c:v>84.061229999999995</c:v>
                </c:pt>
                <c:pt idx="149">
                  <c:v>68.245980000000003</c:v>
                </c:pt>
                <c:pt idx="150">
                  <c:v>44.769889999999997</c:v>
                </c:pt>
                <c:pt idx="151">
                  <c:v>76.314760000000007</c:v>
                </c:pt>
                <c:pt idx="152">
                  <c:v>91.213329999999999</c:v>
                </c:pt>
                <c:pt idx="153">
                  <c:v>42.36551</c:v>
                </c:pt>
                <c:pt idx="154">
                  <c:v>46.205300000000001</c:v>
                </c:pt>
                <c:pt idx="155">
                  <c:v>64.936570000000003</c:v>
                </c:pt>
                <c:pt idx="156">
                  <c:v>44.652799999999999</c:v>
                </c:pt>
                <c:pt idx="157">
                  <c:v>57.046790000000001</c:v>
                </c:pt>
                <c:pt idx="158">
                  <c:v>63.148479999999999</c:v>
                </c:pt>
                <c:pt idx="159">
                  <c:v>32.397199999999998</c:v>
                </c:pt>
                <c:pt idx="160">
                  <c:v>51.29533</c:v>
                </c:pt>
                <c:pt idx="161">
                  <c:v>52.037730000000003</c:v>
                </c:pt>
                <c:pt idx="162">
                  <c:v>24.903559999999999</c:v>
                </c:pt>
                <c:pt idx="163">
                  <c:v>25.301760000000002</c:v>
                </c:pt>
                <c:pt idx="164">
                  <c:v>23.38871</c:v>
                </c:pt>
                <c:pt idx="165">
                  <c:v>47.603340000000003</c:v>
                </c:pt>
                <c:pt idx="166">
                  <c:v>29.605219999999999</c:v>
                </c:pt>
                <c:pt idx="167">
                  <c:v>13.979469999999999</c:v>
                </c:pt>
                <c:pt idx="168">
                  <c:v>38.09937</c:v>
                </c:pt>
                <c:pt idx="169">
                  <c:v>47.152430000000003</c:v>
                </c:pt>
                <c:pt idx="170">
                  <c:v>28.099519999999998</c:v>
                </c:pt>
                <c:pt idx="171">
                  <c:v>77.302689999999998</c:v>
                </c:pt>
                <c:pt idx="172">
                  <c:v>44.226349999999996</c:v>
                </c:pt>
                <c:pt idx="173">
                  <c:v>48.588760000000001</c:v>
                </c:pt>
                <c:pt idx="174">
                  <c:v>42.308720000000001</c:v>
                </c:pt>
                <c:pt idx="175">
                  <c:v>31.841560000000001</c:v>
                </c:pt>
                <c:pt idx="176">
                  <c:v>43.327849999999998</c:v>
                </c:pt>
                <c:pt idx="177">
                  <c:v>32.885730000000002</c:v>
                </c:pt>
                <c:pt idx="178">
                  <c:v>42.086449999999999</c:v>
                </c:pt>
              </c:numCache>
            </c:numRef>
          </c:xVal>
          <c:yVal>
            <c:numRef>
              <c:f>Sheet1!$F$2:$F$180</c:f>
              <c:numCache>
                <c:formatCode>General</c:formatCode>
                <c:ptCount val="179"/>
                <c:pt idx="0">
                  <c:v>8.8282000000000013E-2</c:v>
                </c:pt>
                <c:pt idx="1">
                  <c:v>3.4674999999999997E-2</c:v>
                </c:pt>
                <c:pt idx="2">
                  <c:v>2.9702199999999998E-2</c:v>
                </c:pt>
                <c:pt idx="3">
                  <c:v>3.4249000000000002E-2</c:v>
                </c:pt>
                <c:pt idx="4">
                  <c:v>-3.6338999999999998E-3</c:v>
                </c:pt>
                <c:pt idx="5">
                  <c:v>2.7817999999999999E-2</c:v>
                </c:pt>
                <c:pt idx="6">
                  <c:v>9.4230100000000008E-3</c:v>
                </c:pt>
                <c:pt idx="7">
                  <c:v>7.5186299999999998E-2</c:v>
                </c:pt>
                <c:pt idx="8">
                  <c:v>4.3192800000000003E-2</c:v>
                </c:pt>
                <c:pt idx="9">
                  <c:v>9.83442E-3</c:v>
                </c:pt>
                <c:pt idx="10">
                  <c:v>4.5427799999999997E-2</c:v>
                </c:pt>
                <c:pt idx="11">
                  <c:v>5.6222000000000001E-2</c:v>
                </c:pt>
                <c:pt idx="12">
                  <c:v>6.09373E-2</c:v>
                </c:pt>
                <c:pt idx="13">
                  <c:v>1.7259299999999998E-2</c:v>
                </c:pt>
                <c:pt idx="14">
                  <c:v>4.6243100000000002E-2</c:v>
                </c:pt>
                <c:pt idx="15">
                  <c:v>4.5142000000000001E-4</c:v>
                </c:pt>
                <c:pt idx="16">
                  <c:v>1.5698500000000001E-2</c:v>
                </c:pt>
                <c:pt idx="17">
                  <c:v>4.5846600000000001E-2</c:v>
                </c:pt>
                <c:pt idx="18">
                  <c:v>2.4261899999999999E-2</c:v>
                </c:pt>
                <c:pt idx="19">
                  <c:v>5.0974399999999996E-2</c:v>
                </c:pt>
                <c:pt idx="20">
                  <c:v>3.4391199999999997E-2</c:v>
                </c:pt>
                <c:pt idx="21">
                  <c:v>-5.4533000000000001E-4</c:v>
                </c:pt>
                <c:pt idx="22">
                  <c:v>-8.3060999999999996E-4</c:v>
                </c:pt>
                <c:pt idx="23">
                  <c:v>7.7057700000000007E-2</c:v>
                </c:pt>
                <c:pt idx="24">
                  <c:v>5.0070900000000002E-2</c:v>
                </c:pt>
                <c:pt idx="25">
                  <c:v>-2.02571E-2</c:v>
                </c:pt>
                <c:pt idx="26">
                  <c:v>1.6465399999999998E-2</c:v>
                </c:pt>
                <c:pt idx="27">
                  <c:v>1.7286599999999999E-2</c:v>
                </c:pt>
                <c:pt idx="28">
                  <c:v>3.8234499999999998E-2</c:v>
                </c:pt>
                <c:pt idx="29">
                  <c:v>9.4838299999999987E-2</c:v>
                </c:pt>
                <c:pt idx="30">
                  <c:v>4.2076599999999999E-2</c:v>
                </c:pt>
                <c:pt idx="31">
                  <c:v>3.9447700000000002E-2</c:v>
                </c:pt>
                <c:pt idx="32">
                  <c:v>4.7064799999999997E-2</c:v>
                </c:pt>
                <c:pt idx="33">
                  <c:v>4.5241300000000005E-2</c:v>
                </c:pt>
                <c:pt idx="34">
                  <c:v>2.0640100000000002E-2</c:v>
                </c:pt>
                <c:pt idx="35">
                  <c:v>3.86419E-2</c:v>
                </c:pt>
                <c:pt idx="36">
                  <c:v>3.9038099999999999E-2</c:v>
                </c:pt>
                <c:pt idx="37">
                  <c:v>3.3885399999999996E-2</c:v>
                </c:pt>
                <c:pt idx="38">
                  <c:v>-2.3410700000000002E-3</c:v>
                </c:pt>
                <c:pt idx="39">
                  <c:v>1.02623E-2</c:v>
                </c:pt>
                <c:pt idx="40">
                  <c:v>1.09584E-2</c:v>
                </c:pt>
                <c:pt idx="41">
                  <c:v>4.9661999999999998E-2</c:v>
                </c:pt>
                <c:pt idx="42">
                  <c:v>2.0159899999999998E-2</c:v>
                </c:pt>
                <c:pt idx="43">
                  <c:v>-2.8215200000000001E-3</c:v>
                </c:pt>
                <c:pt idx="44">
                  <c:v>4.8031600000000001E-2</c:v>
                </c:pt>
                <c:pt idx="45">
                  <c:v>2.9125200000000004E-2</c:v>
                </c:pt>
                <c:pt idx="46">
                  <c:v>4.2972099999999999E-2</c:v>
                </c:pt>
                <c:pt idx="47">
                  <c:v>4.0513300000000002E-2</c:v>
                </c:pt>
                <c:pt idx="48">
                  <c:v>1.2788600000000001E-2</c:v>
                </c:pt>
                <c:pt idx="49">
                  <c:v>-3.2584300000000001E-3</c:v>
                </c:pt>
                <c:pt idx="50">
                  <c:v>9.1339300000000002E-3</c:v>
                </c:pt>
                <c:pt idx="51">
                  <c:v>3.0938E-4</c:v>
                </c:pt>
                <c:pt idx="52">
                  <c:v>1.5789299999999999E-2</c:v>
                </c:pt>
                <c:pt idx="53">
                  <c:v>5.84886E-3</c:v>
                </c:pt>
                <c:pt idx="54">
                  <c:v>4.2115400000000004E-2</c:v>
                </c:pt>
                <c:pt idx="55">
                  <c:v>9.6487500000000011E-3</c:v>
                </c:pt>
                <c:pt idx="56">
                  <c:v>4.8254700000000005E-2</c:v>
                </c:pt>
                <c:pt idx="57">
                  <c:v>7.6098800000000008E-2</c:v>
                </c:pt>
                <c:pt idx="58">
                  <c:v>2.3629400000000002E-2</c:v>
                </c:pt>
                <c:pt idx="59">
                  <c:v>3.69149E-2</c:v>
                </c:pt>
                <c:pt idx="60">
                  <c:v>2.9775399999999997E-2</c:v>
                </c:pt>
                <c:pt idx="61">
                  <c:v>1.8354200000000001E-2</c:v>
                </c:pt>
                <c:pt idx="62">
                  <c:v>-3.2273099999999999E-2</c:v>
                </c:pt>
                <c:pt idx="63">
                  <c:v>9.5263900000000009E-3</c:v>
                </c:pt>
                <c:pt idx="64">
                  <c:v>3.5074899999999999E-2</c:v>
                </c:pt>
                <c:pt idx="65">
                  <c:v>4.5945199999999999E-2</c:v>
                </c:pt>
                <c:pt idx="66">
                  <c:v>3.1236899999999998E-2</c:v>
                </c:pt>
                <c:pt idx="67">
                  <c:v>3.1950699999999999E-2</c:v>
                </c:pt>
                <c:pt idx="68">
                  <c:v>-7.2183899999999999E-3</c:v>
                </c:pt>
                <c:pt idx="69">
                  <c:v>2.1474099999999999E-2</c:v>
                </c:pt>
                <c:pt idx="70">
                  <c:v>1.3498499999999999E-3</c:v>
                </c:pt>
                <c:pt idx="71">
                  <c:v>5.7519000000000001E-2</c:v>
                </c:pt>
                <c:pt idx="72">
                  <c:v>7.2921600000000003E-2</c:v>
                </c:pt>
                <c:pt idx="73">
                  <c:v>9.3918300000000003E-3</c:v>
                </c:pt>
                <c:pt idx="74">
                  <c:v>2.3130899999999999E-2</c:v>
                </c:pt>
                <c:pt idx="75">
                  <c:v>5.6655499999999998E-2</c:v>
                </c:pt>
                <c:pt idx="76">
                  <c:v>1.4494400000000001E-2</c:v>
                </c:pt>
                <c:pt idx="77">
                  <c:v>3.7119800000000001E-2</c:v>
                </c:pt>
                <c:pt idx="78">
                  <c:v>-9.7111300000000001E-3</c:v>
                </c:pt>
                <c:pt idx="79">
                  <c:v>-3.56143E-3</c:v>
                </c:pt>
                <c:pt idx="80">
                  <c:v>4.2948899999999998E-2</c:v>
                </c:pt>
                <c:pt idx="81">
                  <c:v>3.8567900000000001E-3</c:v>
                </c:pt>
                <c:pt idx="82">
                  <c:v>5.45E-2</c:v>
                </c:pt>
                <c:pt idx="83">
                  <c:v>5.0592600000000001E-2</c:v>
                </c:pt>
                <c:pt idx="84">
                  <c:v>4.9682299999999999E-2</c:v>
                </c:pt>
                <c:pt idx="85">
                  <c:v>6.4795400000000003E-2</c:v>
                </c:pt>
                <c:pt idx="86">
                  <c:v>2.6660200000000002E-2</c:v>
                </c:pt>
                <c:pt idx="87">
                  <c:v>1.41504E-2</c:v>
                </c:pt>
                <c:pt idx="88">
                  <c:v>3.4596700000000001E-2</c:v>
                </c:pt>
                <c:pt idx="89">
                  <c:v>3.58365E-2</c:v>
                </c:pt>
                <c:pt idx="90">
                  <c:v>1.85127E-2</c:v>
                </c:pt>
                <c:pt idx="91">
                  <c:v>7.9374600000000003E-2</c:v>
                </c:pt>
                <c:pt idx="92">
                  <c:v>5.4879699999999997E-2</c:v>
                </c:pt>
                <c:pt idx="93">
                  <c:v>6.71017E-2</c:v>
                </c:pt>
                <c:pt idx="94">
                  <c:v>2.2636599999999996E-2</c:v>
                </c:pt>
                <c:pt idx="95">
                  <c:v>1.85563E-3</c:v>
                </c:pt>
                <c:pt idx="96">
                  <c:v>6.2130900000000003E-2</c:v>
                </c:pt>
                <c:pt idx="97">
                  <c:v>4.8572900000000002E-2</c:v>
                </c:pt>
                <c:pt idx="98">
                  <c:v>2.1248E-2</c:v>
                </c:pt>
                <c:pt idx="99">
                  <c:v>2.24835E-2</c:v>
                </c:pt>
                <c:pt idx="100">
                  <c:v>4.7890300000000005E-3</c:v>
                </c:pt>
                <c:pt idx="101">
                  <c:v>0.10961600000000001</c:v>
                </c:pt>
                <c:pt idx="102">
                  <c:v>4.0108300000000006E-2</c:v>
                </c:pt>
                <c:pt idx="103">
                  <c:v>3.9560499999999998E-2</c:v>
                </c:pt>
                <c:pt idx="104">
                  <c:v>2.45994E-2</c:v>
                </c:pt>
                <c:pt idx="105">
                  <c:v>5.7631300000000003E-2</c:v>
                </c:pt>
                <c:pt idx="106">
                  <c:v>2.0805500000000001E-2</c:v>
                </c:pt>
                <c:pt idx="107">
                  <c:v>2.9077799999999997E-2</c:v>
                </c:pt>
                <c:pt idx="108">
                  <c:v>3.90123E-2</c:v>
                </c:pt>
                <c:pt idx="109">
                  <c:v>2.1541800000000003E-2</c:v>
                </c:pt>
                <c:pt idx="110">
                  <c:v>2.5280800000000003E-2</c:v>
                </c:pt>
                <c:pt idx="111">
                  <c:v>9.1655E-2</c:v>
                </c:pt>
                <c:pt idx="112">
                  <c:v>7.0024400000000001E-2</c:v>
                </c:pt>
                <c:pt idx="113">
                  <c:v>3.7597900000000004E-2</c:v>
                </c:pt>
                <c:pt idx="114">
                  <c:v>4.0546300000000007E-2</c:v>
                </c:pt>
                <c:pt idx="115">
                  <c:v>6.3166E-2</c:v>
                </c:pt>
                <c:pt idx="116">
                  <c:v>4.8145199999999999E-2</c:v>
                </c:pt>
                <c:pt idx="117">
                  <c:v>4.7262500000000006E-2</c:v>
                </c:pt>
                <c:pt idx="118">
                  <c:v>5.7497800000000002E-2</c:v>
                </c:pt>
                <c:pt idx="119">
                  <c:v>6.0929499999999998E-2</c:v>
                </c:pt>
                <c:pt idx="120">
                  <c:v>3.6435300000000004E-2</c:v>
                </c:pt>
                <c:pt idx="121">
                  <c:v>5.1936899999999999E-3</c:v>
                </c:pt>
                <c:pt idx="122">
                  <c:v>1.1202200000000001E-2</c:v>
                </c:pt>
                <c:pt idx="123">
                  <c:v>4.5722699999999998E-2</c:v>
                </c:pt>
                <c:pt idx="124">
                  <c:v>1.5507999999999999E-2</c:v>
                </c:pt>
                <c:pt idx="125">
                  <c:v>4.54554E-2</c:v>
                </c:pt>
                <c:pt idx="126">
                  <c:v>3.2917000000000002E-2</c:v>
                </c:pt>
                <c:pt idx="127">
                  <c:v>8.3271099999999987E-2</c:v>
                </c:pt>
                <c:pt idx="128">
                  <c:v>5.9605899999999996E-2</c:v>
                </c:pt>
                <c:pt idx="129">
                  <c:v>5.3851500000000004E-2</c:v>
                </c:pt>
                <c:pt idx="130">
                  <c:v>6.5375399999999997E-3</c:v>
                </c:pt>
                <c:pt idx="131">
                  <c:v>3.5780100000000002E-2</c:v>
                </c:pt>
                <c:pt idx="132">
                  <c:v>-2.19121E-2</c:v>
                </c:pt>
                <c:pt idx="133">
                  <c:v>-5.58451E-3</c:v>
                </c:pt>
                <c:pt idx="134">
                  <c:v>5.3462599999999999E-2</c:v>
                </c:pt>
                <c:pt idx="135">
                  <c:v>0.117516</c:v>
                </c:pt>
                <c:pt idx="136">
                  <c:v>1.9329599999999999E-2</c:v>
                </c:pt>
                <c:pt idx="137">
                  <c:v>2.5146099999999998E-2</c:v>
                </c:pt>
                <c:pt idx="138">
                  <c:v>7.5805300000000006E-2</c:v>
                </c:pt>
                <c:pt idx="139">
                  <c:v>6.8136599999999992E-2</c:v>
                </c:pt>
                <c:pt idx="140">
                  <c:v>5.3328199999999999E-2</c:v>
                </c:pt>
                <c:pt idx="141">
                  <c:v>3.5315800000000001E-2</c:v>
                </c:pt>
                <c:pt idx="142">
                  <c:v>3.7113299999999995E-2</c:v>
                </c:pt>
                <c:pt idx="143">
                  <c:v>5.3149399999999999E-2</c:v>
                </c:pt>
                <c:pt idx="144">
                  <c:v>4.8366400000000004E-2</c:v>
                </c:pt>
                <c:pt idx="145">
                  <c:v>8.4197799999999989E-2</c:v>
                </c:pt>
                <c:pt idx="146">
                  <c:v>1.4053400000000001E-2</c:v>
                </c:pt>
                <c:pt idx="147">
                  <c:v>1.2336400000000001E-2</c:v>
                </c:pt>
                <c:pt idx="148">
                  <c:v>3.0491000000000001E-2</c:v>
                </c:pt>
                <c:pt idx="149">
                  <c:v>4.5048600000000003E-3</c:v>
                </c:pt>
                <c:pt idx="150">
                  <c:v>1.20041E-2</c:v>
                </c:pt>
                <c:pt idx="151">
                  <c:v>2.3203100000000001E-2</c:v>
                </c:pt>
                <c:pt idx="152">
                  <c:v>4.62353E-2</c:v>
                </c:pt>
                <c:pt idx="153">
                  <c:v>5.7571799999999999E-2</c:v>
                </c:pt>
                <c:pt idx="154">
                  <c:v>4.2055800000000004E-2</c:v>
                </c:pt>
                <c:pt idx="155">
                  <c:v>3.2201100000000003E-2</c:v>
                </c:pt>
                <c:pt idx="156">
                  <c:v>6.8749099999999994E-2</c:v>
                </c:pt>
                <c:pt idx="157">
                  <c:v>0.109197</c:v>
                </c:pt>
                <c:pt idx="158">
                  <c:v>9.2026900000000009E-2</c:v>
                </c:pt>
                <c:pt idx="159">
                  <c:v>6.4811199999999999E-3</c:v>
                </c:pt>
                <c:pt idx="160">
                  <c:v>9.488990000000001E-3</c:v>
                </c:pt>
                <c:pt idx="161">
                  <c:v>3.1584799999999996E-2</c:v>
                </c:pt>
                <c:pt idx="162">
                  <c:v>3.45817E-2</c:v>
                </c:pt>
                <c:pt idx="163">
                  <c:v>6.6307400000000002E-2</c:v>
                </c:pt>
                <c:pt idx="164">
                  <c:v>6.4641299999999999E-2</c:v>
                </c:pt>
                <c:pt idx="165">
                  <c:v>-2.2500100000000002E-3</c:v>
                </c:pt>
                <c:pt idx="166">
                  <c:v>5.3560699999999996E-2</c:v>
                </c:pt>
                <c:pt idx="167">
                  <c:v>1.22167E-2</c:v>
                </c:pt>
                <c:pt idx="168">
                  <c:v>8.5149000000000002E-2</c:v>
                </c:pt>
                <c:pt idx="169">
                  <c:v>3.5937899999999999E-3</c:v>
                </c:pt>
                <c:pt idx="170">
                  <c:v>2.0607299999999999E-2</c:v>
                </c:pt>
                <c:pt idx="171">
                  <c:v>5.9382000000000004E-2</c:v>
                </c:pt>
                <c:pt idx="172">
                  <c:v>2.9772E-2</c:v>
                </c:pt>
                <c:pt idx="173">
                  <c:v>3.6789800000000004E-2</c:v>
                </c:pt>
                <c:pt idx="174">
                  <c:v>1.05542E-2</c:v>
                </c:pt>
                <c:pt idx="175">
                  <c:v>2.4058099999999999E-2</c:v>
                </c:pt>
                <c:pt idx="176">
                  <c:v>6.7489900000000005E-2</c:v>
                </c:pt>
                <c:pt idx="177">
                  <c:v>7.6784199999999997E-2</c:v>
                </c:pt>
                <c:pt idx="178">
                  <c:v>3.3551299999999999E-2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370816"/>
        <c:axId val="52409472"/>
      </c:scatterChart>
      <c:valAx>
        <c:axId val="52370816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52409472"/>
        <c:crossesAt val="-4.0000000000000008E-2"/>
        <c:crossBetween val="midCat"/>
      </c:valAx>
      <c:valAx>
        <c:axId val="52409472"/>
        <c:scaling>
          <c:orientation val="minMax"/>
          <c:max val="0.14000000000000001"/>
          <c:min val="-4.0000000000000008E-2"/>
        </c:scaling>
        <c:delete val="0"/>
        <c:axPos val="l"/>
        <c:majorGridlines>
          <c:spPr>
            <a:ln w="3175"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52370816"/>
        <c:crossesAt val="-4.0000000000000008E-2"/>
        <c:crossBetween val="midCat"/>
        <c:majorUnit val="2.0000000000000004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 err="1"/>
              <a:t>Exportaciones</a:t>
            </a:r>
            <a:r>
              <a:rPr lang="en-US" sz="1600" dirty="0"/>
              <a:t> de </a:t>
            </a:r>
            <a:r>
              <a:rPr lang="en-US" sz="1600" dirty="0" err="1"/>
              <a:t>Servicios</a:t>
            </a:r>
            <a:r>
              <a:rPr lang="en-US" sz="1600" dirty="0"/>
              <a:t> (% </a:t>
            </a:r>
            <a:r>
              <a:rPr lang="en-US" sz="1600" dirty="0" err="1"/>
              <a:t>Exportaciones</a:t>
            </a:r>
            <a:r>
              <a:rPr lang="en-US" sz="1600" dirty="0"/>
              <a:t> </a:t>
            </a:r>
            <a:r>
              <a:rPr lang="en-US" sz="1600" dirty="0" err="1"/>
              <a:t>Mundiales</a:t>
            </a:r>
            <a:r>
              <a:rPr lang="en-US" sz="1600" dirty="0"/>
              <a:t>) </a:t>
            </a:r>
          </a:p>
        </c:rich>
      </c:tx>
      <c:layout>
        <c:manualLayout>
          <c:xMode val="edge"/>
          <c:yMode val="edge"/>
          <c:x val="0.12659276497437871"/>
          <c:y val="1.88679245283018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8550259084010644E-2"/>
          <c:y val="0.10427758138704629"/>
          <c:w val="0.92041006711246454"/>
          <c:h val="0.84501493384164705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Sheet1!$I$2:$I$11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Sheet1!$J$2:$J$11</c:f>
              <c:numCache>
                <c:formatCode>0%</c:formatCode>
                <c:ptCount val="10"/>
                <c:pt idx="0">
                  <c:v>0.20272752308403111</c:v>
                </c:pt>
                <c:pt idx="1">
                  <c:v>0.19952437323240121</c:v>
                </c:pt>
                <c:pt idx="2">
                  <c:v>0.20487947599045606</c:v>
                </c:pt>
                <c:pt idx="3">
                  <c:v>0.20046665832170232</c:v>
                </c:pt>
                <c:pt idx="4">
                  <c:v>0.22371577671703807</c:v>
                </c:pt>
                <c:pt idx="5">
                  <c:v>0.20458668762677695</c:v>
                </c:pt>
                <c:pt idx="6">
                  <c:v>0.19364980533796969</c:v>
                </c:pt>
                <c:pt idx="7">
                  <c:v>0.19725532150367064</c:v>
                </c:pt>
                <c:pt idx="8">
                  <c:v>0.20167081181584498</c:v>
                </c:pt>
                <c:pt idx="9">
                  <c:v>0.2089286324106458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939008"/>
        <c:axId val="52940800"/>
      </c:lineChart>
      <c:catAx>
        <c:axId val="529390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52940800"/>
        <c:crosses val="autoZero"/>
        <c:auto val="1"/>
        <c:lblAlgn val="ctr"/>
        <c:lblOffset val="100"/>
        <c:noMultiLvlLbl val="0"/>
      </c:catAx>
      <c:valAx>
        <c:axId val="52940800"/>
        <c:scaling>
          <c:orientation val="minMax"/>
          <c:max val="0.25"/>
          <c:min val="0.15000000000000002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52939008"/>
        <c:crosses val="autoZero"/>
        <c:crossBetween val="midCat"/>
        <c:majorUnit val="2.0000000000000004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Tasa de Inversión Mundial (% del PIB)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[API_NE.GDI.TOTL.ZS_DS2_en_excel_v2.xls]Sheet1!$A$31:$A$55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[API_NE.GDI.TOTL.ZS_DS2_en_excel_v2.xls]Sheet1!$C$31:$C$55</c:f>
              <c:numCache>
                <c:formatCode>0%</c:formatCode>
                <c:ptCount val="25"/>
                <c:pt idx="0">
                  <c:v>0.25100428954727383</c:v>
                </c:pt>
                <c:pt idx="1">
                  <c:v>0.24322026546169373</c:v>
                </c:pt>
                <c:pt idx="2">
                  <c:v>0.23764468083886503</c:v>
                </c:pt>
                <c:pt idx="3">
                  <c:v>0.23379131782151549</c:v>
                </c:pt>
                <c:pt idx="4">
                  <c:v>0.23609496420523068</c:v>
                </c:pt>
                <c:pt idx="5">
                  <c:v>0.23871545074228209</c:v>
                </c:pt>
                <c:pt idx="6">
                  <c:v>0.23740136497324169</c:v>
                </c:pt>
                <c:pt idx="7">
                  <c:v>0.23864158158078794</c:v>
                </c:pt>
                <c:pt idx="8">
                  <c:v>0.2356267654848159</c:v>
                </c:pt>
                <c:pt idx="9">
                  <c:v>0.23412797542994354</c:v>
                </c:pt>
                <c:pt idx="10">
                  <c:v>0.23868193239032551</c:v>
                </c:pt>
                <c:pt idx="11">
                  <c:v>0.23077968473238655</c:v>
                </c:pt>
                <c:pt idx="12">
                  <c:v>0.22469065836876623</c:v>
                </c:pt>
                <c:pt idx="13">
                  <c:v>0.22770637577571942</c:v>
                </c:pt>
                <c:pt idx="14">
                  <c:v>0.23454562580444191</c:v>
                </c:pt>
                <c:pt idx="15">
                  <c:v>0.23735638385259936</c:v>
                </c:pt>
                <c:pt idx="16">
                  <c:v>0.24301394402881218</c:v>
                </c:pt>
                <c:pt idx="17">
                  <c:v>0.24447971732512691</c:v>
                </c:pt>
                <c:pt idx="18">
                  <c:v>0.24125271825438963</c:v>
                </c:pt>
                <c:pt idx="19">
                  <c:v>0.21537171727282878</c:v>
                </c:pt>
                <c:pt idx="20">
                  <c:v>0.22287653135876048</c:v>
                </c:pt>
                <c:pt idx="21">
                  <c:v>0.22609659540369112</c:v>
                </c:pt>
                <c:pt idx="22">
                  <c:v>0.22531038281922888</c:v>
                </c:pt>
                <c:pt idx="23">
                  <c:v>0.22291257910857598</c:v>
                </c:pt>
                <c:pt idx="24">
                  <c:v>0.22390736525817567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869120"/>
        <c:axId val="84870656"/>
      </c:lineChart>
      <c:catAx>
        <c:axId val="84869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8487065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84870656"/>
        <c:scaling>
          <c:orientation val="minMax"/>
          <c:max val="0.28000000000000003"/>
          <c:min val="0.18000000000000002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84869120"/>
        <c:crosses val="autoZero"/>
        <c:crossBetween val="between"/>
        <c:majorUnit val="2.0000000000000004E-2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0.15692</cdr:x>
      <cdr:y>0.20201</cdr:y>
    </cdr:from>
    <cdr:to>
      <cdr:x>0.68728</cdr:x>
      <cdr:y>0.2651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7731" y="791250"/>
          <a:ext cx="3067874" cy="2471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err="1" smtClean="0"/>
            <a:t>Proyección</a:t>
          </a:r>
          <a:r>
            <a:rPr lang="en-US" sz="1200" dirty="0" smtClean="0"/>
            <a:t> </a:t>
          </a:r>
          <a:r>
            <a:rPr lang="en-US" sz="1200" dirty="0"/>
            <a:t>lineal</a:t>
          </a:r>
          <a:r>
            <a:rPr lang="en-US" sz="1200" baseline="0" dirty="0"/>
            <a:t> </a:t>
          </a:r>
          <a:r>
            <a:rPr lang="en-US" sz="1200" baseline="0" dirty="0" err="1"/>
            <a:t>basada</a:t>
          </a:r>
          <a:r>
            <a:rPr lang="en-US" sz="1200" baseline="0" dirty="0"/>
            <a:t> </a:t>
          </a:r>
          <a:r>
            <a:rPr lang="en-US" sz="1200" baseline="0" dirty="0" err="1"/>
            <a:t>en</a:t>
          </a:r>
          <a:r>
            <a:rPr lang="en-US" sz="1200" baseline="0" dirty="0"/>
            <a:t> </a:t>
          </a:r>
          <a:r>
            <a:rPr lang="en-US" sz="1200" baseline="0" dirty="0" err="1"/>
            <a:t>periodo</a:t>
          </a:r>
          <a:r>
            <a:rPr lang="en-US" sz="1200" baseline="0" dirty="0"/>
            <a:t> pre-crisis 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0.1</cdr:x>
      <cdr:y>0.24561</cdr:y>
    </cdr:from>
    <cdr:to>
      <cdr:x>0.16895</cdr:x>
      <cdr:y>0.24562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685800" y="1066800"/>
          <a:ext cx="472859" cy="4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25116B1-7693-4197-B793-17BA3CEE9E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25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15E67-2B3F-4EB7-B839-96C67EB3E42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5116B1-7693-4197-B793-17BA3CEE9E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14ECFC-C157-4ECF-823E-3CC0B324EA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956B3-E3F8-4C9D-AD22-FB8CE79AFA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1D6A-E571-45D4-AE61-4D01FB601F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7E62-38A7-4E06-B217-9B2760A43A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13E11-2E4C-4C36-875B-FE3FE2E27B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74EA-12F7-487E-897D-E2D9CDACCD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93712-CCA6-408A-8F2B-2E2CA657E8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5806-7F7F-4920-8F1B-B062A4E356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CD0E8-A55A-4630-8143-ED708B53B6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B1FA9-4A12-4B7E-9FF3-316CB5A7D4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AE21-C31E-49BD-B286-D16A2A973E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0" y="64770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9CB17-B6DA-47CD-A54D-9A10A580CF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37336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2E92370F-56D3-4165-9CF9-37F66829D1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grpSp>
        <p:nvGrpSpPr>
          <p:cNvPr id="1030" name="Group 7"/>
          <p:cNvGrpSpPr>
            <a:grpSpLocks/>
          </p:cNvGrpSpPr>
          <p:nvPr userDrawn="1"/>
        </p:nvGrpSpPr>
        <p:grpSpPr bwMode="auto">
          <a:xfrm>
            <a:off x="279400" y="188726"/>
            <a:ext cx="8686800" cy="1272154"/>
            <a:chOff x="176" y="96"/>
            <a:chExt cx="5472" cy="1008"/>
          </a:xfrm>
        </p:grpSpPr>
        <p:sp>
          <p:nvSpPr>
            <p:cNvPr id="60424" name="Line 8"/>
            <p:cNvSpPr>
              <a:spLocks noChangeShapeType="1"/>
            </p:cNvSpPr>
            <p:nvPr userDrawn="1"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25" name="Rectangle 9"/>
            <p:cNvSpPr>
              <a:spLocks noChangeArrowheads="1"/>
            </p:cNvSpPr>
            <p:nvPr userDrawn="1"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426" name="Rectangle 10"/>
            <p:cNvSpPr>
              <a:spLocks noChangeArrowheads="1"/>
            </p:cNvSpPr>
            <p:nvPr userDrawn="1"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427" name="Rectangle 11"/>
            <p:cNvSpPr>
              <a:spLocks noChangeArrowheads="1"/>
            </p:cNvSpPr>
            <p:nvPr userDrawn="1"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428" name="Rectangle 12"/>
            <p:cNvSpPr>
              <a:spLocks noChangeArrowheads="1"/>
            </p:cNvSpPr>
            <p:nvPr userDrawn="1"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3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302374-9D64-47F7-8D97-727726C624B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3316" name="Text Box 15"/>
          <p:cNvSpPr txBox="1">
            <a:spLocks noChangeArrowheads="1"/>
          </p:cNvSpPr>
          <p:nvPr/>
        </p:nvSpPr>
        <p:spPr bwMode="auto">
          <a:xfrm>
            <a:off x="1308747" y="2133600"/>
            <a:ext cx="634019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/>
                </a:solidFill>
              </a:rPr>
              <a:t>La </a:t>
            </a:r>
            <a:r>
              <a:rPr lang="en-US" sz="5400" dirty="0" err="1" smtClean="0">
                <a:solidFill>
                  <a:schemeClr val="tx2"/>
                </a:solidFill>
              </a:rPr>
              <a:t>Desaceleración</a:t>
            </a:r>
            <a:r>
              <a:rPr lang="en-US" sz="5400" dirty="0" smtClean="0">
                <a:solidFill>
                  <a:schemeClr val="tx2"/>
                </a:solidFill>
              </a:rPr>
              <a:t> del</a:t>
            </a:r>
          </a:p>
          <a:p>
            <a:pPr algn="ctr"/>
            <a:r>
              <a:rPr lang="en-US" sz="5400" dirty="0" err="1" smtClean="0">
                <a:solidFill>
                  <a:schemeClr val="tx2"/>
                </a:solidFill>
              </a:rPr>
              <a:t>Comercio</a:t>
            </a:r>
            <a:r>
              <a:rPr lang="en-US" sz="5400" dirty="0" smtClean="0">
                <a:solidFill>
                  <a:schemeClr val="tx2"/>
                </a:solidFill>
              </a:rPr>
              <a:t> Mundial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13318" name="Text Box 16"/>
          <p:cNvSpPr txBox="1">
            <a:spLocks noChangeArrowheads="1"/>
          </p:cNvSpPr>
          <p:nvPr/>
        </p:nvSpPr>
        <p:spPr bwMode="auto">
          <a:xfrm>
            <a:off x="2332095" y="4114800"/>
            <a:ext cx="47137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Pol Antràs </a:t>
            </a:r>
            <a:r>
              <a:rPr lang="en-US" sz="2400" dirty="0" smtClean="0"/>
              <a:t>(Universidad de Harvard)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477000"/>
            <a:ext cx="5697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27 de mayo de 2016 	         	          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Efecto</a:t>
            </a:r>
            <a:r>
              <a:rPr lang="en-US" dirty="0"/>
              <a:t> </a:t>
            </a:r>
            <a:r>
              <a:rPr lang="en-US" dirty="0" err="1"/>
              <a:t>Composición</a:t>
            </a:r>
            <a:r>
              <a:rPr lang="en-US" dirty="0"/>
              <a:t> </a:t>
            </a:r>
            <a:r>
              <a:rPr lang="en-US" dirty="0" smtClean="0"/>
              <a:t>#2: </a:t>
            </a:r>
            <a:r>
              <a:rPr lang="en-US" dirty="0" err="1" smtClean="0"/>
              <a:t>Servicios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30725"/>
          </a:xfrm>
        </p:spPr>
        <p:txBody>
          <a:bodyPr/>
          <a:lstStyle/>
          <a:p>
            <a:r>
              <a:rPr lang="es-ES_tradnl" sz="2300" dirty="0" smtClean="0"/>
              <a:t>Desaceleración </a:t>
            </a:r>
            <a:r>
              <a:rPr lang="es-ES_tradnl" sz="2300" b="1" dirty="0" smtClean="0"/>
              <a:t>no se debe </a:t>
            </a:r>
            <a:r>
              <a:rPr lang="es-ES_tradnl" sz="2300" dirty="0" smtClean="0"/>
              <a:t>a la </a:t>
            </a:r>
            <a:r>
              <a:rPr lang="es-ES_tradnl" sz="2300" dirty="0" err="1" smtClean="0"/>
              <a:t>servificación</a:t>
            </a:r>
            <a:r>
              <a:rPr lang="es-ES_tradnl" sz="2300" dirty="0" smtClean="0"/>
              <a:t> de la economía mundial?</a:t>
            </a: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315851"/>
              </p:ext>
            </p:extLst>
          </p:nvPr>
        </p:nvGraphicFramePr>
        <p:xfrm>
          <a:off x="1638300" y="2057400"/>
          <a:ext cx="6019799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04731" y="6132755"/>
            <a:ext cx="1962973" cy="2616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/>
              <a:t>Fuente:</a:t>
            </a:r>
            <a:r>
              <a:rPr lang="en-US" sz="1100" baseline="0" dirty="0"/>
              <a:t>  </a:t>
            </a:r>
            <a:r>
              <a:rPr lang="en-US" sz="1100" dirty="0" err="1" smtClean="0">
                <a:latin typeface="+mn-lt"/>
                <a:ea typeface="+mn-ea"/>
                <a:cs typeface="+mn-cs"/>
              </a:rPr>
              <a:t>Elaboració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propia</a:t>
            </a:r>
            <a:r>
              <a:rPr lang="en-US" dirty="0" smtClean="0"/>
              <a:t> con </a:t>
            </a:r>
            <a:r>
              <a:rPr lang="en-US" dirty="0" err="1" smtClean="0"/>
              <a:t>datos</a:t>
            </a:r>
            <a:r>
              <a:rPr lang="en-US" dirty="0" smtClean="0"/>
              <a:t> de la </a:t>
            </a:r>
            <a:r>
              <a:rPr lang="en-US" dirty="0" err="1" smtClean="0"/>
              <a:t>Organización</a:t>
            </a:r>
            <a:r>
              <a:rPr lang="en-US" dirty="0" smtClean="0"/>
              <a:t> Mundial del </a:t>
            </a:r>
            <a:r>
              <a:rPr lang="en-US" dirty="0" err="1" smtClean="0"/>
              <a:t>Comercio</a:t>
            </a:r>
            <a:endParaRPr lang="en-US" sz="1100" dirty="0">
              <a:latin typeface="+mn-lt"/>
              <a:ea typeface="+mn-ea"/>
              <a:cs typeface="+mn-cs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809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Caída en el crecimiento en los países emergentes</a:t>
            </a:r>
          </a:p>
          <a:p>
            <a:pPr lvl="1"/>
            <a:r>
              <a:rPr lang="es-ES_trad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Hipótesis:</a:t>
            </a:r>
            <a:r>
              <a:rPr lang="es-ES_tradnl" dirty="0" smtClean="0"/>
              <a:t> </a:t>
            </a:r>
            <a:r>
              <a:rPr lang="es-ES_tradnl" b="1" dirty="0" smtClean="0"/>
              <a:t>Países</a:t>
            </a:r>
            <a:r>
              <a:rPr lang="es-ES_tradnl" dirty="0" smtClean="0"/>
              <a:t> mas abiertos al comercio han crecido relativamente menos desde la crisis </a:t>
            </a:r>
          </a:p>
          <a:p>
            <a:pPr marL="514350" indent="-514350">
              <a:buFont typeface="+mj-lt"/>
              <a:buAutoNum type="arabicPeriod"/>
            </a:pPr>
            <a:endParaRPr lang="es-ES_tradnl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Caída en el peso del sector manufacturero en el PIB</a:t>
            </a:r>
          </a:p>
          <a:p>
            <a:pPr lvl="1"/>
            <a:r>
              <a:rPr lang="es-ES_trad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Hipótesis:</a:t>
            </a:r>
            <a:r>
              <a:rPr lang="es-ES_tradnl" dirty="0" smtClean="0"/>
              <a:t> </a:t>
            </a:r>
            <a:r>
              <a:rPr lang="es-ES_tradnl" b="1" dirty="0" smtClean="0"/>
              <a:t>Sectores</a:t>
            </a:r>
            <a:r>
              <a:rPr lang="es-ES_tradnl" dirty="0" smtClean="0"/>
              <a:t> más abiertos al comercio han crecido relativamente menos desde la crisis</a:t>
            </a:r>
          </a:p>
          <a:p>
            <a:pPr marL="514350" indent="-514350">
              <a:buFont typeface="+mj-lt"/>
              <a:buAutoNum type="arabicPeriod"/>
            </a:pPr>
            <a:endParaRPr lang="es-ES_tradnl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Caída en la inversión respecto al PIB</a:t>
            </a:r>
          </a:p>
          <a:p>
            <a:pPr lvl="1"/>
            <a:r>
              <a:rPr lang="es-ES_trad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Hipótesis:</a:t>
            </a:r>
            <a:r>
              <a:rPr lang="es-ES_tradnl" dirty="0" smtClean="0"/>
              <a:t> </a:t>
            </a:r>
            <a:r>
              <a:rPr lang="es-ES_tradnl" b="1" dirty="0" smtClean="0"/>
              <a:t>Componentes</a:t>
            </a:r>
            <a:r>
              <a:rPr lang="es-ES_tradnl" dirty="0" smtClean="0"/>
              <a:t> del PIB más “abiertos” al comercio han crecido menos desde la crisis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43815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Efectos</a:t>
            </a:r>
            <a:r>
              <a:rPr lang="en-US" dirty="0"/>
              <a:t> </a:t>
            </a:r>
            <a:r>
              <a:rPr lang="en-US" dirty="0" err="1"/>
              <a:t>Composición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Efecto</a:t>
            </a:r>
            <a:r>
              <a:rPr lang="en-US" dirty="0"/>
              <a:t> </a:t>
            </a:r>
            <a:r>
              <a:rPr lang="en-US" dirty="0" err="1"/>
              <a:t>Composición</a:t>
            </a:r>
            <a:r>
              <a:rPr lang="en-US" dirty="0"/>
              <a:t> </a:t>
            </a:r>
            <a:r>
              <a:rPr lang="en-US" dirty="0" smtClean="0"/>
              <a:t>#3: </a:t>
            </a:r>
            <a:r>
              <a:rPr lang="en-US" dirty="0" err="1" smtClean="0"/>
              <a:t>Inversión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30725"/>
          </a:xfrm>
        </p:spPr>
        <p:txBody>
          <a:bodyPr/>
          <a:lstStyle/>
          <a:p>
            <a:r>
              <a:rPr lang="es-ES_tradnl" sz="2400" dirty="0" smtClean="0"/>
              <a:t>Caída pronunciada del peso de la inversión en el PIB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12667"/>
              </p:ext>
            </p:extLst>
          </p:nvPr>
        </p:nvGraphicFramePr>
        <p:xfrm>
          <a:off x="1662759" y="2057400"/>
          <a:ext cx="5515178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646568" y="6121090"/>
            <a:ext cx="1962973" cy="2616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/>
              <a:t>Fuente:</a:t>
            </a:r>
            <a:r>
              <a:rPr lang="en-US" sz="1100" baseline="0" dirty="0"/>
              <a:t>  </a:t>
            </a:r>
            <a:r>
              <a:rPr lang="en-US" sz="1100" dirty="0" err="1" smtClean="0">
                <a:latin typeface="+mn-lt"/>
                <a:ea typeface="+mn-ea"/>
                <a:cs typeface="+mn-cs"/>
              </a:rPr>
              <a:t>Elaboració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propia</a:t>
            </a:r>
            <a:r>
              <a:rPr lang="en-US" dirty="0" smtClean="0"/>
              <a:t> con </a:t>
            </a:r>
            <a:r>
              <a:rPr lang="en-US" dirty="0" err="1" smtClean="0"/>
              <a:t>datos</a:t>
            </a:r>
            <a:r>
              <a:rPr lang="en-US" dirty="0" smtClean="0"/>
              <a:t> del Banco Mundial</a:t>
            </a:r>
            <a:endParaRPr lang="en-US" sz="1100" dirty="0">
              <a:latin typeface="+mn-lt"/>
              <a:ea typeface="+mn-ea"/>
              <a:cs typeface="+mn-cs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927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Efecto</a:t>
            </a:r>
            <a:r>
              <a:rPr lang="en-US" dirty="0"/>
              <a:t> </a:t>
            </a:r>
            <a:r>
              <a:rPr lang="en-US" dirty="0" err="1"/>
              <a:t>Composición</a:t>
            </a:r>
            <a:r>
              <a:rPr lang="en-US" dirty="0"/>
              <a:t> </a:t>
            </a:r>
            <a:r>
              <a:rPr lang="en-US" dirty="0" smtClean="0"/>
              <a:t>#</a:t>
            </a:r>
            <a:r>
              <a:rPr lang="en-US" dirty="0"/>
              <a:t>3: </a:t>
            </a:r>
            <a:r>
              <a:rPr lang="en-US" dirty="0" err="1"/>
              <a:t>Inversión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30725"/>
          </a:xfrm>
        </p:spPr>
        <p:txBody>
          <a:bodyPr/>
          <a:lstStyle/>
          <a:p>
            <a:r>
              <a:rPr lang="es-ES_tradnl" sz="2400" dirty="0" smtClean="0"/>
              <a:t>Quizás la bajada en la inversión no es cíclica, sino estructural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14019" b="2758"/>
          <a:stretch/>
        </p:blipFill>
        <p:spPr bwMode="auto">
          <a:xfrm>
            <a:off x="1676400" y="2057400"/>
            <a:ext cx="5742391" cy="42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/>
          <p:nvPr/>
        </p:nvSpPr>
        <p:spPr>
          <a:xfrm>
            <a:off x="591322" y="6215397"/>
            <a:ext cx="1962973" cy="2616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/>
              <a:t>Fuente:</a:t>
            </a:r>
            <a:r>
              <a:rPr lang="en-US" sz="1100" baseline="0" dirty="0"/>
              <a:t>  </a:t>
            </a:r>
            <a:r>
              <a:rPr lang="en-US" sz="1100" dirty="0" smtClean="0">
                <a:latin typeface="+mn-lt"/>
                <a:ea typeface="+mn-ea"/>
                <a:cs typeface="+mn-cs"/>
              </a:rPr>
              <a:t>García-Santana, Pijoan-Mas y </a:t>
            </a:r>
            <a:r>
              <a:rPr lang="en-US" sz="1100" dirty="0" err="1" smtClean="0">
                <a:latin typeface="+mn-lt"/>
                <a:ea typeface="+mn-ea"/>
                <a:cs typeface="+mn-cs"/>
              </a:rPr>
              <a:t>Villacorta</a:t>
            </a:r>
            <a:r>
              <a:rPr lang="en-US" sz="1100" dirty="0" smtClean="0">
                <a:latin typeface="+mn-lt"/>
                <a:ea typeface="+mn-ea"/>
                <a:cs typeface="+mn-cs"/>
              </a:rPr>
              <a:t> (2016)</a:t>
            </a:r>
            <a:endParaRPr lang="en-US" sz="1100" dirty="0">
              <a:latin typeface="+mn-lt"/>
              <a:ea typeface="+mn-ea"/>
              <a:cs typeface="+mn-cs"/>
            </a:endParaRPr>
          </a:p>
          <a:p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Cadenas</a:t>
            </a:r>
            <a:r>
              <a:rPr lang="en-US" dirty="0" smtClean="0"/>
              <a:t> de Valor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4ECFC-C157-4ECF-823E-3CC0B324EA9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s-ES" altLang="en-US" dirty="0" smtClean="0"/>
              <a:t>Tres causas fundamentales de la emergencia de </a:t>
            </a:r>
            <a:r>
              <a:rPr lang="es-ES" altLang="en-US" dirty="0" err="1" smtClean="0"/>
              <a:t>GVCs</a:t>
            </a:r>
            <a:r>
              <a:rPr lang="es-ES" altLang="en-US" dirty="0" smtClean="0"/>
              <a:t>:</a:t>
            </a:r>
          </a:p>
          <a:p>
            <a:endParaRPr lang="es-ES" altLang="en-US" sz="600" dirty="0" smtClean="0"/>
          </a:p>
          <a:p>
            <a:pPr marL="514350" indent="-514350">
              <a:buFont typeface="Times New Roman" charset="0"/>
              <a:buAutoNum type="arabicPeriod"/>
            </a:pPr>
            <a:r>
              <a:rPr lang="es-ES" altLang="en-US" dirty="0" smtClean="0"/>
              <a:t>Caída en barreras tecnológicas al comercio/</a:t>
            </a:r>
            <a:r>
              <a:rPr lang="es-ES" altLang="en-US" dirty="0" err="1" smtClean="0"/>
              <a:t>offshoring</a:t>
            </a:r>
            <a:endParaRPr lang="es-ES" altLang="en-US" dirty="0" smtClean="0"/>
          </a:p>
          <a:p>
            <a:pPr lvl="1"/>
            <a:r>
              <a:rPr lang="es-ES" altLang="en-US" dirty="0" smtClean="0"/>
              <a:t>Reducción en costes de transporte; </a:t>
            </a:r>
            <a:r>
              <a:rPr lang="es-ES" dirty="0" smtClean="0"/>
              <a:t>Revolución en las tecnologías de la información y comunicación</a:t>
            </a:r>
          </a:p>
          <a:p>
            <a:pPr lvl="1"/>
            <a:endParaRPr lang="es-ES" altLang="en-US" sz="600" dirty="0" smtClean="0"/>
          </a:p>
          <a:p>
            <a:pPr marL="514350" indent="-514350">
              <a:buFont typeface="Times New Roman" charset="0"/>
              <a:buAutoNum type="arabicPeriod"/>
            </a:pPr>
            <a:r>
              <a:rPr lang="es-ES" altLang="en-US" dirty="0" smtClean="0"/>
              <a:t>Caída en barreras regulatorias al comercio</a:t>
            </a:r>
          </a:p>
          <a:p>
            <a:pPr lvl="1"/>
            <a:r>
              <a:rPr lang="es-ES" altLang="en-US" dirty="0" smtClean="0"/>
              <a:t>Liberalización multilateral desde 1947; acuerdos regionales de comercio</a:t>
            </a:r>
          </a:p>
          <a:p>
            <a:pPr lvl="1"/>
            <a:endParaRPr lang="es-ES" altLang="en-US" sz="600" dirty="0" smtClean="0"/>
          </a:p>
          <a:p>
            <a:pPr marL="514350" indent="-514350">
              <a:buFont typeface="Times New Roman" charset="0"/>
              <a:buAutoNum type="arabicPeriod"/>
            </a:pPr>
            <a:r>
              <a:rPr lang="es-ES" altLang="en-US" dirty="0" smtClean="0"/>
              <a:t>Cambios políticos que aumentaron el alcance de la globalización</a:t>
            </a:r>
          </a:p>
          <a:p>
            <a:pPr marL="952500" lvl="1" indent="-514350"/>
            <a:r>
              <a:rPr lang="es-ES" altLang="en-US" dirty="0" smtClean="0"/>
              <a:t>China, Europa del Este, India, etc.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Cadenas</a:t>
            </a:r>
            <a:r>
              <a:rPr lang="en-US" dirty="0" smtClean="0"/>
              <a:t> de Valor Global (GVCs)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0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0"/>
            <a:ext cx="8839200" cy="685800"/>
          </a:xfrm>
        </p:spPr>
        <p:txBody>
          <a:bodyPr/>
          <a:lstStyle/>
          <a:p>
            <a:r>
              <a:rPr lang="en-US" dirty="0" err="1" smtClean="0"/>
              <a:t>Flujos</a:t>
            </a:r>
            <a:r>
              <a:rPr lang="en-US" dirty="0" smtClean="0"/>
              <a:t> </a:t>
            </a:r>
            <a:r>
              <a:rPr lang="en-US" dirty="0" err="1" smtClean="0"/>
              <a:t>Comerciales</a:t>
            </a:r>
            <a:r>
              <a:rPr lang="en-US" dirty="0" smtClean="0"/>
              <a:t> y Valor </a:t>
            </a:r>
            <a:r>
              <a:rPr lang="en-US" dirty="0" err="1" smtClean="0"/>
              <a:t>Añadido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564280" cy="403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28600" y="1600198"/>
            <a:ext cx="8839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err="1" smtClean="0"/>
              <a:t>Formación</a:t>
            </a:r>
            <a:r>
              <a:rPr lang="en-US" sz="2400" kern="0" dirty="0" smtClean="0"/>
              <a:t> de GVCs </a:t>
            </a:r>
            <a:r>
              <a:rPr lang="en-US" sz="2400" kern="0" dirty="0" err="1" smtClean="0"/>
              <a:t>llevó</a:t>
            </a:r>
            <a:r>
              <a:rPr lang="en-US" sz="2400" kern="0" dirty="0" smtClean="0"/>
              <a:t> a un </a:t>
            </a:r>
            <a:r>
              <a:rPr lang="en-US" sz="2400" kern="0" dirty="0" err="1" smtClean="0"/>
              <a:t>incremento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en</a:t>
            </a:r>
            <a:r>
              <a:rPr lang="en-US" sz="2400" kern="0" dirty="0" smtClean="0"/>
              <a:t> ratio </a:t>
            </a:r>
            <a:r>
              <a:rPr lang="en-US" sz="2400" kern="0" dirty="0" err="1" smtClean="0"/>
              <a:t>Comercio</a:t>
            </a:r>
            <a:r>
              <a:rPr lang="en-US" sz="2400" kern="0" dirty="0" smtClean="0"/>
              <a:t>/PIB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Cadenas</a:t>
            </a:r>
            <a:r>
              <a:rPr lang="en-US" dirty="0" smtClean="0"/>
              <a:t> de Valor Global (GVCs)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30725"/>
          </a:xfrm>
        </p:spPr>
        <p:txBody>
          <a:bodyPr/>
          <a:lstStyle/>
          <a:p>
            <a:r>
              <a:rPr lang="en-US" sz="2400" b="1" dirty="0" smtClean="0"/>
              <a:t>GVCs:</a:t>
            </a:r>
            <a:r>
              <a:rPr lang="en-US" sz="2400" dirty="0" smtClean="0"/>
              <a:t> Mayor </a:t>
            </a:r>
            <a:r>
              <a:rPr lang="en-US" sz="2400" dirty="0" err="1" smtClean="0"/>
              <a:t>colapso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2009; mayor </a:t>
            </a:r>
            <a:r>
              <a:rPr lang="en-US" sz="2400" dirty="0" err="1" smtClean="0"/>
              <a:t>desaceleración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 r="12092" b="1069"/>
          <a:stretch/>
        </p:blipFill>
        <p:spPr bwMode="auto">
          <a:xfrm>
            <a:off x="2209800" y="2208291"/>
            <a:ext cx="5120640" cy="385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/>
          <p:nvPr/>
        </p:nvSpPr>
        <p:spPr>
          <a:xfrm>
            <a:off x="591322" y="6215397"/>
            <a:ext cx="1962973" cy="2616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/>
              <a:t>Fuente:</a:t>
            </a:r>
            <a:r>
              <a:rPr lang="en-US" sz="1100" baseline="0" dirty="0"/>
              <a:t>  </a:t>
            </a:r>
            <a:r>
              <a:rPr lang="en-US" sz="1100" dirty="0" err="1" smtClean="0">
                <a:latin typeface="+mn-lt"/>
                <a:ea typeface="+mn-ea"/>
                <a:cs typeface="+mn-cs"/>
              </a:rPr>
              <a:t>Ferrantino</a:t>
            </a:r>
            <a:r>
              <a:rPr lang="en-US" sz="1100" dirty="0" smtClean="0">
                <a:latin typeface="+mn-lt"/>
                <a:ea typeface="+mn-ea"/>
                <a:cs typeface="+mn-cs"/>
              </a:rPr>
              <a:t> y </a:t>
            </a:r>
            <a:r>
              <a:rPr lang="en-US" sz="1100" dirty="0" err="1" smtClean="0">
                <a:latin typeface="+mn-lt"/>
                <a:ea typeface="+mn-ea"/>
                <a:cs typeface="+mn-cs"/>
              </a:rPr>
              <a:t>Taglioni</a:t>
            </a:r>
            <a:r>
              <a:rPr lang="en-US" sz="1100" dirty="0" smtClean="0">
                <a:latin typeface="+mn-lt"/>
                <a:ea typeface="+mn-ea"/>
                <a:cs typeface="+mn-cs"/>
              </a:rPr>
              <a:t> (2014)</a:t>
            </a:r>
            <a:endParaRPr lang="en-US" sz="1100" dirty="0">
              <a:latin typeface="+mn-lt"/>
              <a:ea typeface="+mn-ea"/>
              <a:cs typeface="+mn-cs"/>
            </a:endParaRPr>
          </a:p>
          <a:p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GVCs: </a:t>
            </a:r>
            <a:r>
              <a:rPr lang="en-US" dirty="0" err="1" smtClean="0"/>
              <a:t>Bienes</a:t>
            </a:r>
            <a:r>
              <a:rPr lang="en-US" dirty="0" smtClean="0"/>
              <a:t> </a:t>
            </a:r>
            <a:r>
              <a:rPr lang="en-US" dirty="0" err="1" smtClean="0"/>
              <a:t>Intermedios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98120" y="1563543"/>
            <a:ext cx="8915400" cy="4530725"/>
          </a:xfrm>
        </p:spPr>
        <p:txBody>
          <a:bodyPr/>
          <a:lstStyle/>
          <a:p>
            <a:r>
              <a:rPr lang="en-US" sz="2400" dirty="0" err="1" smtClean="0"/>
              <a:t>Bienes</a:t>
            </a:r>
            <a:r>
              <a:rPr lang="en-US" sz="2400" dirty="0" smtClean="0"/>
              <a:t> </a:t>
            </a:r>
            <a:r>
              <a:rPr lang="en-US" sz="2400" b="1" dirty="0" err="1" smtClean="0"/>
              <a:t>intermedios</a:t>
            </a:r>
            <a:r>
              <a:rPr lang="en-US" sz="2400" dirty="0" smtClean="0"/>
              <a:t>: mayor </a:t>
            </a:r>
            <a:r>
              <a:rPr lang="en-US" sz="2400" dirty="0" err="1" smtClean="0"/>
              <a:t>colapso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2009; mayor </a:t>
            </a:r>
            <a:r>
              <a:rPr lang="en-US" sz="2400" dirty="0" err="1" smtClean="0"/>
              <a:t>desaceleración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0" name="TextBox 1"/>
          <p:cNvSpPr txBox="1"/>
          <p:nvPr/>
        </p:nvSpPr>
        <p:spPr>
          <a:xfrm>
            <a:off x="591322" y="6215397"/>
            <a:ext cx="1962973" cy="2616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/>
              <a:t>Fuente:</a:t>
            </a:r>
            <a:r>
              <a:rPr lang="en-US" sz="1100" baseline="0" dirty="0"/>
              <a:t>  </a:t>
            </a:r>
            <a:r>
              <a:rPr lang="en-US" sz="1100" dirty="0" err="1" smtClean="0">
                <a:latin typeface="+mn-lt"/>
                <a:ea typeface="+mn-ea"/>
                <a:cs typeface="+mn-cs"/>
              </a:rPr>
              <a:t>Ferrantino</a:t>
            </a:r>
            <a:r>
              <a:rPr lang="en-US" sz="1100" dirty="0" smtClean="0">
                <a:latin typeface="+mn-lt"/>
                <a:ea typeface="+mn-ea"/>
                <a:cs typeface="+mn-cs"/>
              </a:rPr>
              <a:t> y </a:t>
            </a:r>
            <a:r>
              <a:rPr lang="en-US" sz="1100" dirty="0" err="1" smtClean="0">
                <a:latin typeface="+mn-lt"/>
                <a:ea typeface="+mn-ea"/>
                <a:cs typeface="+mn-cs"/>
              </a:rPr>
              <a:t>Taglioni</a:t>
            </a:r>
            <a:r>
              <a:rPr lang="en-US" sz="1100" dirty="0" smtClean="0">
                <a:latin typeface="+mn-lt"/>
                <a:ea typeface="+mn-ea"/>
                <a:cs typeface="+mn-cs"/>
              </a:rPr>
              <a:t> (2014)</a:t>
            </a:r>
            <a:endParaRPr lang="en-US" sz="1100" dirty="0">
              <a:latin typeface="+mn-lt"/>
              <a:ea typeface="+mn-ea"/>
              <a:cs typeface="+mn-cs"/>
            </a:endParaRPr>
          </a:p>
          <a:p>
            <a:endParaRPr lang="en-US" sz="11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3" r="14801" b="1768"/>
          <a:stretch/>
        </p:blipFill>
        <p:spPr bwMode="auto">
          <a:xfrm>
            <a:off x="2209800" y="2246998"/>
            <a:ext cx="489204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GVCs: Sector del </a:t>
            </a:r>
            <a:r>
              <a:rPr lang="en-US" dirty="0" err="1" smtClean="0"/>
              <a:t>Automóvil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30725"/>
          </a:xfrm>
        </p:spPr>
        <p:txBody>
          <a:bodyPr/>
          <a:lstStyle/>
          <a:p>
            <a:r>
              <a:rPr lang="es-ES_tradnl" sz="2400" b="1" dirty="0" smtClean="0"/>
              <a:t>Sector automóvil</a:t>
            </a:r>
            <a:r>
              <a:rPr lang="es-ES_tradnl" sz="2400" dirty="0" smtClean="0"/>
              <a:t>: mayor colapso en 2009; mayor desaceleración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r="10787" b="1723"/>
          <a:stretch/>
        </p:blipFill>
        <p:spPr bwMode="auto">
          <a:xfrm>
            <a:off x="1981200" y="2209800"/>
            <a:ext cx="540276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/>
          <p:nvPr/>
        </p:nvSpPr>
        <p:spPr>
          <a:xfrm>
            <a:off x="591322" y="6215397"/>
            <a:ext cx="1962973" cy="2616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/>
              <a:t>Fuente:</a:t>
            </a:r>
            <a:r>
              <a:rPr lang="en-US" sz="1100" baseline="0" dirty="0"/>
              <a:t>  </a:t>
            </a:r>
            <a:r>
              <a:rPr lang="en-US" sz="1100" dirty="0" err="1" smtClean="0">
                <a:latin typeface="+mn-lt"/>
                <a:ea typeface="+mn-ea"/>
                <a:cs typeface="+mn-cs"/>
              </a:rPr>
              <a:t>Ferrantino</a:t>
            </a:r>
            <a:r>
              <a:rPr lang="en-US" sz="1100" dirty="0" smtClean="0">
                <a:latin typeface="+mn-lt"/>
                <a:ea typeface="+mn-ea"/>
                <a:cs typeface="+mn-cs"/>
              </a:rPr>
              <a:t> y </a:t>
            </a:r>
            <a:r>
              <a:rPr lang="en-US" sz="1100" dirty="0" err="1" smtClean="0">
                <a:latin typeface="+mn-lt"/>
                <a:ea typeface="+mn-ea"/>
                <a:cs typeface="+mn-cs"/>
              </a:rPr>
              <a:t>Taglioni</a:t>
            </a:r>
            <a:r>
              <a:rPr lang="en-US" sz="1100" dirty="0" smtClean="0">
                <a:latin typeface="+mn-lt"/>
                <a:ea typeface="+mn-ea"/>
                <a:cs typeface="+mn-cs"/>
              </a:rPr>
              <a:t> (2014)</a:t>
            </a:r>
            <a:endParaRPr lang="en-US" sz="1100" dirty="0">
              <a:latin typeface="+mn-lt"/>
              <a:ea typeface="+mn-ea"/>
              <a:cs typeface="+mn-cs"/>
            </a:endParaRPr>
          </a:p>
          <a:p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Notable desaceleración en el comercio mundial</a:t>
            </a:r>
          </a:p>
          <a:p>
            <a:endParaRPr lang="es-ES_tradnl" sz="600" dirty="0" smtClean="0"/>
          </a:p>
          <a:p>
            <a:r>
              <a:rPr lang="es-ES_tradnl" dirty="0" smtClean="0"/>
              <a:t>¿Cuáles son las causas de esta desaceleración?</a:t>
            </a:r>
          </a:p>
          <a:p>
            <a:pPr lvl="1"/>
            <a:r>
              <a:rPr lang="es-ES_tradnl" dirty="0" smtClean="0"/>
              <a:t>Varios efectos composición </a:t>
            </a:r>
          </a:p>
          <a:p>
            <a:pPr lvl="1"/>
            <a:r>
              <a:rPr lang="es-ES_tradnl" dirty="0" smtClean="0"/>
              <a:t>Cadenas de valor global</a:t>
            </a:r>
          </a:p>
          <a:p>
            <a:pPr lvl="1"/>
            <a:r>
              <a:rPr lang="es-ES_tradnl" dirty="0" smtClean="0"/>
              <a:t>Incertidumbre</a:t>
            </a:r>
          </a:p>
          <a:p>
            <a:pPr lvl="1"/>
            <a:r>
              <a:rPr lang="es-ES_tradnl" dirty="0" smtClean="0"/>
              <a:t>Proteccionismo</a:t>
            </a:r>
          </a:p>
          <a:p>
            <a:pPr lvl="1"/>
            <a:endParaRPr lang="es-ES_tradnl" sz="600" dirty="0" smtClean="0"/>
          </a:p>
          <a:p>
            <a:r>
              <a:rPr lang="es-ES_tradnl" dirty="0" smtClean="0"/>
              <a:t>¿Son factores cíclicos o estructurales?</a:t>
            </a:r>
          </a:p>
          <a:p>
            <a:endParaRPr lang="es-ES_tradnl" sz="600" dirty="0" smtClean="0"/>
          </a:p>
          <a:p>
            <a:r>
              <a:rPr lang="es-ES_tradnl" dirty="0" smtClean="0"/>
              <a:t>¿Qué efectos pueden tener los mega-acuerdos que se están debatiendo?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r>
              <a:rPr lang="es-ES_tradnl" dirty="0" smtClean="0"/>
              <a:t>Mi intervención en un minuto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067800" cy="685800"/>
          </a:xfrm>
        </p:spPr>
        <p:txBody>
          <a:bodyPr/>
          <a:lstStyle/>
          <a:p>
            <a:r>
              <a:rPr lang="en-US" sz="4100" dirty="0" smtClean="0"/>
              <a:t>GVCs: ¿</a:t>
            </a:r>
            <a:r>
              <a:rPr lang="en-US" sz="4100" dirty="0" err="1" smtClean="0"/>
              <a:t>Por</a:t>
            </a:r>
            <a:r>
              <a:rPr lang="en-US" sz="4100" dirty="0" smtClean="0"/>
              <a:t> </a:t>
            </a:r>
            <a:r>
              <a:rPr lang="en-US" sz="4100" dirty="0" err="1" smtClean="0"/>
              <a:t>Qué</a:t>
            </a:r>
            <a:r>
              <a:rPr lang="en-US" sz="4100" dirty="0" smtClean="0"/>
              <a:t> Mayor </a:t>
            </a:r>
            <a:r>
              <a:rPr lang="en-US" sz="4100" dirty="0" err="1" smtClean="0"/>
              <a:t>Desaceleración</a:t>
            </a:r>
            <a:r>
              <a:rPr lang="en-US" sz="4100" dirty="0" smtClean="0"/>
              <a:t>?</a:t>
            </a:r>
            <a:endParaRPr lang="en-US" sz="4100" dirty="0"/>
          </a:p>
        </p:txBody>
      </p:sp>
      <p:sp>
        <p:nvSpPr>
          <p:cNvPr id="9" name="TextBox 1"/>
          <p:cNvSpPr txBox="1"/>
          <p:nvPr/>
        </p:nvSpPr>
        <p:spPr>
          <a:xfrm>
            <a:off x="618482" y="6183813"/>
            <a:ext cx="1962973" cy="2616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/>
              <a:t>Fuente:</a:t>
            </a:r>
            <a:r>
              <a:rPr lang="en-US" sz="1100" baseline="0" dirty="0"/>
              <a:t>  </a:t>
            </a:r>
            <a:r>
              <a:rPr lang="en-US" sz="1100" dirty="0" smtClean="0">
                <a:latin typeface="+mn-lt"/>
                <a:ea typeface="+mn-ea"/>
                <a:cs typeface="+mn-cs"/>
              </a:rPr>
              <a:t>Constantinescu, </a:t>
            </a:r>
            <a:r>
              <a:rPr lang="en-US" sz="1100" dirty="0" err="1" smtClean="0">
                <a:latin typeface="+mn-lt"/>
                <a:ea typeface="+mn-ea"/>
                <a:cs typeface="+mn-cs"/>
              </a:rPr>
              <a:t>Mattoo</a:t>
            </a:r>
            <a:r>
              <a:rPr lang="en-US" sz="1100" dirty="0" smtClean="0">
                <a:latin typeface="+mn-lt"/>
                <a:ea typeface="+mn-ea"/>
                <a:cs typeface="+mn-cs"/>
              </a:rPr>
              <a:t> y Ruta (2015)</a:t>
            </a:r>
            <a:endParaRPr lang="en-US" sz="1100" dirty="0">
              <a:latin typeface="+mn-lt"/>
              <a:ea typeface="+mn-ea"/>
              <a:cs typeface="+mn-cs"/>
            </a:endParaRPr>
          </a:p>
          <a:p>
            <a:endParaRPr lang="en-US" sz="11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7" t="26480" r="31836" b="32161"/>
          <a:stretch/>
        </p:blipFill>
        <p:spPr bwMode="auto">
          <a:xfrm>
            <a:off x="121071" y="2488387"/>
            <a:ext cx="460408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3" t="26663" r="34585" b="24446"/>
          <a:stretch/>
        </p:blipFill>
        <p:spPr bwMode="auto">
          <a:xfrm>
            <a:off x="4725155" y="2084560"/>
            <a:ext cx="4372516" cy="380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30725"/>
          </a:xfrm>
        </p:spPr>
        <p:txBody>
          <a:bodyPr/>
          <a:lstStyle/>
          <a:p>
            <a:r>
              <a:rPr lang="en-US" sz="2400" b="1" dirty="0" err="1" smtClean="0"/>
              <a:t>Reorganización</a:t>
            </a:r>
            <a:r>
              <a:rPr lang="en-US" sz="2400" b="1" dirty="0" smtClean="0"/>
              <a:t> </a:t>
            </a:r>
            <a:r>
              <a:rPr lang="en-US" sz="2400" dirty="0" smtClean="0"/>
              <a:t>de las </a:t>
            </a:r>
            <a:r>
              <a:rPr lang="en-US" sz="2400" dirty="0" err="1" smtClean="0"/>
              <a:t>cadenas</a:t>
            </a:r>
            <a:r>
              <a:rPr lang="en-US" sz="2400" dirty="0" smtClean="0"/>
              <a:t> de valor global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Explicaciones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4ECFC-C157-4ECF-823E-3CC0B324EA9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Incertidumbre</a:t>
            </a:r>
            <a:endParaRPr lang="en-US" dirty="0"/>
          </a:p>
        </p:txBody>
      </p:sp>
      <p:pic>
        <p:nvPicPr>
          <p:cNvPr id="8" name="Picture 4" descr="http://www.voxeu.org/sites/default/files/image/FromMay2014/bussiere_fi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18266"/>
            <a:ext cx="5486400" cy="387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530725"/>
          </a:xfrm>
        </p:spPr>
        <p:txBody>
          <a:bodyPr/>
          <a:lstStyle/>
          <a:p>
            <a:r>
              <a:rPr lang="en-US" dirty="0" err="1" smtClean="0"/>
              <a:t>Colapso</a:t>
            </a:r>
            <a:r>
              <a:rPr lang="en-US" dirty="0" smtClean="0"/>
              <a:t> de 2009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reciente</a:t>
            </a:r>
            <a:r>
              <a:rPr lang="en-US" dirty="0" smtClean="0"/>
              <a:t>!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financieros</a:t>
            </a:r>
            <a:endParaRPr lang="en-US" dirty="0"/>
          </a:p>
        </p:txBody>
      </p:sp>
      <p:sp>
        <p:nvSpPr>
          <p:cNvPr id="9" name="TextBox 1"/>
          <p:cNvSpPr txBox="1"/>
          <p:nvPr/>
        </p:nvSpPr>
        <p:spPr>
          <a:xfrm>
            <a:off x="697870" y="6199898"/>
            <a:ext cx="1962973" cy="2616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/>
              <a:t>Fuente:</a:t>
            </a:r>
            <a:r>
              <a:rPr lang="en-US" sz="1100" baseline="0" dirty="0"/>
              <a:t>  </a:t>
            </a:r>
            <a:r>
              <a:rPr lang="es-ES_tradnl" dirty="0"/>
              <a:t> </a:t>
            </a:r>
            <a:r>
              <a:rPr lang="fr-FR" dirty="0" err="1"/>
              <a:t>Boz</a:t>
            </a:r>
            <a:r>
              <a:rPr lang="fr-FR" dirty="0"/>
              <a:t>, </a:t>
            </a:r>
            <a:r>
              <a:rPr lang="fr-FR" dirty="0" err="1" smtClean="0"/>
              <a:t>Bussière</a:t>
            </a:r>
            <a:r>
              <a:rPr lang="fr-FR" dirty="0" smtClean="0"/>
              <a:t> y </a:t>
            </a:r>
            <a:r>
              <a:rPr lang="fr-FR" dirty="0" err="1" smtClean="0"/>
              <a:t>Marsilli</a:t>
            </a:r>
            <a:r>
              <a:rPr lang="es-ES_tradnl" dirty="0" smtClean="0"/>
              <a:t> (2014)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Proteccionismo</a:t>
            </a:r>
            <a:endParaRPr lang="en-US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30725"/>
          </a:xfrm>
        </p:spPr>
        <p:txBody>
          <a:bodyPr/>
          <a:lstStyle/>
          <a:p>
            <a:r>
              <a:rPr lang="es-ES_tradnl" dirty="0" smtClean="0"/>
              <a:t>No hay evidencia que sea un factor importante</a:t>
            </a:r>
          </a:p>
          <a:p>
            <a:endParaRPr lang="es-ES_tradnl" sz="800" dirty="0" smtClean="0"/>
          </a:p>
          <a:p>
            <a:r>
              <a:rPr lang="es-ES_tradnl" dirty="0" smtClean="0"/>
              <a:t>Sin duda las barreras arancelarias prácticamente no se han tocado</a:t>
            </a:r>
          </a:p>
          <a:p>
            <a:endParaRPr lang="es-ES_tradnl" sz="1400" dirty="0" smtClean="0"/>
          </a:p>
          <a:p>
            <a:r>
              <a:rPr lang="es-ES_tradnl" dirty="0" smtClean="0"/>
              <a:t>Pero el proceso de liberalización comercial iniciado en 1947 se ha estancado</a:t>
            </a:r>
          </a:p>
          <a:p>
            <a:pPr lvl="1"/>
            <a:r>
              <a:rPr lang="es-ES_tradnl" sz="2300" dirty="0" smtClean="0"/>
              <a:t>Quizás acuerdos anteriores fueron un factor importante en la expansión</a:t>
            </a:r>
          </a:p>
          <a:p>
            <a:pPr marL="471487" lvl="1" indent="0">
              <a:buNone/>
            </a:pPr>
            <a:endParaRPr lang="es-ES_tradnl" sz="1400" dirty="0" smtClean="0"/>
          </a:p>
          <a:p>
            <a:r>
              <a:rPr lang="es-ES_tradnl" dirty="0" smtClean="0"/>
              <a:t>¿ Son los nuevos mega-acuerdos (TTIP, TIP) la solución a la desaceleración del comercio mundial?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153400" cy="2057400"/>
          </a:xfrm>
        </p:spPr>
        <p:txBody>
          <a:bodyPr/>
          <a:lstStyle/>
          <a:p>
            <a:r>
              <a:rPr lang="en-US" sz="5000" dirty="0" smtClean="0"/>
              <a:t>Mega-</a:t>
            </a:r>
            <a:r>
              <a:rPr lang="en-US" sz="5000" dirty="0" err="1" smtClean="0"/>
              <a:t>Acuerdos</a:t>
            </a:r>
            <a:r>
              <a:rPr lang="en-US" sz="5000" dirty="0" smtClean="0"/>
              <a:t> </a:t>
            </a:r>
            <a:r>
              <a:rPr lang="en-US" sz="5000" dirty="0" err="1" smtClean="0"/>
              <a:t>Comerciales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4ECFC-C157-4ECF-823E-3CC0B324EA9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530725"/>
          </a:xfrm>
        </p:spPr>
        <p:txBody>
          <a:bodyPr/>
          <a:lstStyle/>
          <a:p>
            <a:r>
              <a:rPr lang="es-ES" dirty="0" smtClean="0"/>
              <a:t>Negociación de la Asociación </a:t>
            </a:r>
            <a:r>
              <a:rPr lang="es-ES" dirty="0"/>
              <a:t>Transatlántica para el Comercio y la </a:t>
            </a:r>
            <a:r>
              <a:rPr lang="es-ES" dirty="0" smtClean="0"/>
              <a:t>Inversión ha generado mucho ruido</a:t>
            </a:r>
          </a:p>
          <a:p>
            <a:endParaRPr lang="es-ES" sz="400" dirty="0" smtClean="0"/>
          </a:p>
          <a:p>
            <a:r>
              <a:rPr lang="es-ES" dirty="0" smtClean="0"/>
              <a:t>Algunos estudios (CEP, 2013) sugieren ganancias modestas tanto para EE.UU como para Europa</a:t>
            </a:r>
          </a:p>
          <a:p>
            <a:endParaRPr lang="es-ES" sz="400" dirty="0" smtClean="0"/>
          </a:p>
          <a:p>
            <a:r>
              <a:rPr lang="es-ES" dirty="0" smtClean="0"/>
              <a:t>Pero estimaciones son “</a:t>
            </a:r>
            <a:r>
              <a:rPr lang="es-ES" b="1" dirty="0" err="1" smtClean="0"/>
              <a:t>guesstimates</a:t>
            </a:r>
            <a:r>
              <a:rPr lang="es-ES" b="1" dirty="0" smtClean="0"/>
              <a:t>”</a:t>
            </a:r>
          </a:p>
          <a:p>
            <a:pPr lvl="1"/>
            <a:r>
              <a:rPr lang="es-ES" dirty="0" smtClean="0"/>
              <a:t>reducciones de aranceles son una parte mínima del acuerdo</a:t>
            </a:r>
          </a:p>
          <a:p>
            <a:pPr lvl="1"/>
            <a:endParaRPr lang="es-ES" sz="400" dirty="0" smtClean="0"/>
          </a:p>
          <a:p>
            <a:r>
              <a:rPr lang="es-ES" dirty="0" smtClean="0"/>
              <a:t>Algunas de las áreas del acuerdo pueden generar efectos considerables sobre el comercio internacional</a:t>
            </a:r>
          </a:p>
          <a:p>
            <a:pPr lvl="1"/>
            <a:r>
              <a:rPr lang="es-ES" dirty="0" smtClean="0"/>
              <a:t>Reducción de barreras no arancelarias</a:t>
            </a:r>
          </a:p>
          <a:p>
            <a:pPr lvl="1"/>
            <a:r>
              <a:rPr lang="es-ES" dirty="0" smtClean="0"/>
              <a:t>Armonización de estándares y regulaciones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TTIP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30725"/>
          </a:xfrm>
        </p:spPr>
        <p:txBody>
          <a:bodyPr/>
          <a:lstStyle/>
          <a:p>
            <a:r>
              <a:rPr lang="es-ES" dirty="0" smtClean="0"/>
              <a:t>Algunos aspectos del acuerdo son polémicos:</a:t>
            </a:r>
          </a:p>
          <a:p>
            <a:endParaRPr lang="es-E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Mayor protección de la propiedad intelectual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Arbitraje </a:t>
            </a:r>
            <a:r>
              <a:rPr lang="es-ES" dirty="0"/>
              <a:t>de diferencias </a:t>
            </a:r>
            <a:r>
              <a:rPr lang="es-ES" dirty="0" smtClean="0"/>
              <a:t>inversor-estado (ISDS)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Armonización de estándares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r>
              <a:rPr lang="es-ES" dirty="0" smtClean="0"/>
              <a:t>En Estados Unidos también existe intenso debate sobre el </a:t>
            </a:r>
            <a:r>
              <a:rPr lang="es-ES" dirty="0"/>
              <a:t>TPP </a:t>
            </a:r>
            <a:r>
              <a:rPr lang="es-ES" dirty="0" smtClean="0"/>
              <a:t>(Acuerdo Transpacífico)</a:t>
            </a:r>
            <a:endParaRPr lang="es-ES" dirty="0"/>
          </a:p>
          <a:p>
            <a:pPr lvl="1"/>
            <a:r>
              <a:rPr lang="es-ES" dirty="0" smtClean="0"/>
              <a:t>Efectos redistributivos de mayor relevancia que con el TTIP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TTIP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Desaceleración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4ECFC-C157-4ECF-823E-3CC0B324EA9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r>
              <a:rPr lang="en-US" dirty="0" err="1"/>
              <a:t>Desaceleración</a:t>
            </a:r>
            <a:r>
              <a:rPr lang="en-US" dirty="0"/>
              <a:t> Nominal y Real</a:t>
            </a:r>
          </a:p>
        </p:txBody>
      </p:sp>
      <p:pic>
        <p:nvPicPr>
          <p:cNvPr id="6" name="Picture 4" descr="http://www.voxeu.org/sites/default/files/image/FromMay2014/bussiere_fig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172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697871" y="6024780"/>
            <a:ext cx="1962973" cy="2616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/>
              <a:t>Fuente:</a:t>
            </a:r>
            <a:r>
              <a:rPr lang="en-US" sz="1100" baseline="0" dirty="0"/>
              <a:t>  </a:t>
            </a:r>
            <a:r>
              <a:rPr lang="es-ES_tradnl" dirty="0"/>
              <a:t> </a:t>
            </a:r>
            <a:r>
              <a:rPr lang="fr-FR" dirty="0" err="1"/>
              <a:t>Boz</a:t>
            </a:r>
            <a:r>
              <a:rPr lang="fr-FR" dirty="0"/>
              <a:t>, </a:t>
            </a:r>
            <a:r>
              <a:rPr lang="fr-FR" dirty="0" err="1" smtClean="0"/>
              <a:t>Bussière</a:t>
            </a:r>
            <a:r>
              <a:rPr lang="fr-FR" dirty="0" smtClean="0"/>
              <a:t> y </a:t>
            </a:r>
            <a:r>
              <a:rPr lang="fr-FR" dirty="0" err="1" smtClean="0"/>
              <a:t>Marsilli</a:t>
            </a:r>
            <a:r>
              <a:rPr lang="es-ES_tradnl" dirty="0" smtClean="0"/>
              <a:t> (2014)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494614"/>
              </p:ext>
            </p:extLst>
          </p:nvPr>
        </p:nvGraphicFramePr>
        <p:xfrm>
          <a:off x="1447800" y="1600199"/>
          <a:ext cx="6224485" cy="391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453072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600" dirty="0" smtClean="0"/>
              <a:t>Pero ratio </a:t>
            </a:r>
            <a:r>
              <a:rPr lang="en-US" sz="2600" dirty="0" err="1" smtClean="0"/>
              <a:t>Comercio</a:t>
            </a:r>
            <a:r>
              <a:rPr lang="en-US" sz="2600" dirty="0" smtClean="0"/>
              <a:t> / PIB </a:t>
            </a:r>
            <a:r>
              <a:rPr lang="en-US" sz="2600" b="1" dirty="0" smtClean="0"/>
              <a:t>no</a:t>
            </a:r>
            <a:r>
              <a:rPr lang="en-US" sz="2600" dirty="0" smtClean="0"/>
              <a:t> </a:t>
            </a:r>
            <a:r>
              <a:rPr lang="en-US" sz="2600" dirty="0" err="1" smtClean="0"/>
              <a:t>puede</a:t>
            </a:r>
            <a:r>
              <a:rPr lang="en-US" sz="2600" dirty="0" smtClean="0"/>
              <a:t> </a:t>
            </a:r>
            <a:r>
              <a:rPr lang="en-US" sz="2600" dirty="0" err="1" smtClean="0"/>
              <a:t>crecer</a:t>
            </a:r>
            <a:r>
              <a:rPr lang="en-US" sz="2600" dirty="0" smtClean="0"/>
              <a:t> </a:t>
            </a:r>
            <a:r>
              <a:rPr lang="en-US" sz="2600" dirty="0" err="1" smtClean="0"/>
              <a:t>indefinidamente</a:t>
            </a:r>
            <a:r>
              <a:rPr lang="en-US" sz="2600" dirty="0" smtClean="0"/>
              <a:t>!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Desaceleración</a:t>
            </a:r>
            <a:r>
              <a:rPr lang="en-US" dirty="0"/>
              <a:t> </a:t>
            </a:r>
            <a:r>
              <a:rPr lang="en-US" dirty="0" err="1"/>
              <a:t>Respecto</a:t>
            </a:r>
            <a:r>
              <a:rPr lang="en-US" dirty="0"/>
              <a:t> al PIB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533053" y="5517139"/>
            <a:ext cx="1962973" cy="2616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/>
              <a:t>Fuente:</a:t>
            </a:r>
            <a:r>
              <a:rPr lang="en-US" sz="1100" baseline="0" dirty="0"/>
              <a:t>  </a:t>
            </a:r>
            <a:r>
              <a:rPr lang="en-US" sz="1100" dirty="0" err="1" smtClean="0">
                <a:latin typeface="+mn-lt"/>
                <a:ea typeface="+mn-ea"/>
                <a:cs typeface="+mn-cs"/>
              </a:rPr>
              <a:t>Elaboració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propia</a:t>
            </a:r>
            <a:r>
              <a:rPr lang="en-US" dirty="0" smtClean="0"/>
              <a:t> con </a:t>
            </a:r>
            <a:r>
              <a:rPr lang="en-US" dirty="0" err="1" smtClean="0"/>
              <a:t>datos</a:t>
            </a:r>
            <a:r>
              <a:rPr lang="en-US" dirty="0" smtClean="0"/>
              <a:t> del Banco Mundial</a:t>
            </a:r>
            <a:endParaRPr lang="en-US" sz="1100" dirty="0">
              <a:latin typeface="+mn-lt"/>
              <a:ea typeface="+mn-ea"/>
              <a:cs typeface="+mn-cs"/>
            </a:endParaRPr>
          </a:p>
          <a:p>
            <a:endParaRPr lang="en-US" sz="1100" dirty="0"/>
          </a:p>
        </p:txBody>
      </p:sp>
      <p:sp>
        <p:nvSpPr>
          <p:cNvPr id="9" name="Freeform 8"/>
          <p:cNvSpPr/>
          <p:nvPr/>
        </p:nvSpPr>
        <p:spPr>
          <a:xfrm rot="8683263" flipV="1">
            <a:off x="6350942" y="2421874"/>
            <a:ext cx="1231582" cy="45719"/>
          </a:xfrm>
          <a:custGeom>
            <a:avLst/>
            <a:gdLst>
              <a:gd name="connsiteX0" fmla="*/ 0 w 1303020"/>
              <a:gd name="connsiteY0" fmla="*/ 84700 h 93553"/>
              <a:gd name="connsiteX1" fmla="*/ 365760 w 1303020"/>
              <a:gd name="connsiteY1" fmla="*/ 92320 h 93553"/>
              <a:gd name="connsiteX2" fmla="*/ 579120 w 1303020"/>
              <a:gd name="connsiteY2" fmla="*/ 61840 h 93553"/>
              <a:gd name="connsiteX3" fmla="*/ 929640 w 1303020"/>
              <a:gd name="connsiteY3" fmla="*/ 880 h 93553"/>
              <a:gd name="connsiteX4" fmla="*/ 1303020 w 1303020"/>
              <a:gd name="connsiteY4" fmla="*/ 31360 h 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93553">
                <a:moveTo>
                  <a:pt x="0" y="84700"/>
                </a:moveTo>
                <a:cubicBezTo>
                  <a:pt x="134620" y="90415"/>
                  <a:pt x="269240" y="96130"/>
                  <a:pt x="365760" y="92320"/>
                </a:cubicBezTo>
                <a:cubicBezTo>
                  <a:pt x="462280" y="88510"/>
                  <a:pt x="485140" y="77080"/>
                  <a:pt x="579120" y="61840"/>
                </a:cubicBezTo>
                <a:cubicBezTo>
                  <a:pt x="673100" y="46600"/>
                  <a:pt x="808990" y="5960"/>
                  <a:pt x="929640" y="880"/>
                </a:cubicBezTo>
                <a:cubicBezTo>
                  <a:pt x="1050290" y="-4200"/>
                  <a:pt x="1176655" y="13580"/>
                  <a:pt x="1303020" y="31360"/>
                </a:cubicBezTo>
              </a:path>
            </a:pathLst>
          </a:custGeom>
          <a:noFill/>
          <a:ln w="4762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1"/>
          <p:cNvSpPr/>
          <p:nvPr/>
        </p:nvSpPr>
        <p:spPr>
          <a:xfrm rot="11004903">
            <a:off x="6417903" y="2743903"/>
            <a:ext cx="1251096" cy="147602"/>
          </a:xfrm>
          <a:custGeom>
            <a:avLst/>
            <a:gdLst>
              <a:gd name="connsiteX0" fmla="*/ 0 w 1303020"/>
              <a:gd name="connsiteY0" fmla="*/ 84700 h 93553"/>
              <a:gd name="connsiteX1" fmla="*/ 365760 w 1303020"/>
              <a:gd name="connsiteY1" fmla="*/ 92320 h 93553"/>
              <a:gd name="connsiteX2" fmla="*/ 579120 w 1303020"/>
              <a:gd name="connsiteY2" fmla="*/ 61840 h 93553"/>
              <a:gd name="connsiteX3" fmla="*/ 929640 w 1303020"/>
              <a:gd name="connsiteY3" fmla="*/ 880 h 93553"/>
              <a:gd name="connsiteX4" fmla="*/ 1303020 w 1303020"/>
              <a:gd name="connsiteY4" fmla="*/ 31360 h 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93553">
                <a:moveTo>
                  <a:pt x="0" y="84700"/>
                </a:moveTo>
                <a:cubicBezTo>
                  <a:pt x="134620" y="90415"/>
                  <a:pt x="269240" y="96130"/>
                  <a:pt x="365760" y="92320"/>
                </a:cubicBezTo>
                <a:cubicBezTo>
                  <a:pt x="462280" y="88510"/>
                  <a:pt x="485140" y="77080"/>
                  <a:pt x="579120" y="61840"/>
                </a:cubicBezTo>
                <a:cubicBezTo>
                  <a:pt x="673100" y="46600"/>
                  <a:pt x="808990" y="5960"/>
                  <a:pt x="929640" y="880"/>
                </a:cubicBezTo>
                <a:cubicBezTo>
                  <a:pt x="1050290" y="-4200"/>
                  <a:pt x="1176655" y="13580"/>
                  <a:pt x="1303020" y="31360"/>
                </a:cubicBezTo>
              </a:path>
            </a:pathLst>
          </a:custGeom>
          <a:noFill/>
          <a:ln w="4762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0948" y="2091218"/>
            <a:ext cx="4026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?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8743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Efectos</a:t>
            </a:r>
            <a:r>
              <a:rPr lang="en-US" dirty="0" smtClean="0"/>
              <a:t> </a:t>
            </a:r>
            <a:r>
              <a:rPr lang="en-US" dirty="0" err="1"/>
              <a:t>Composición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4ECFC-C157-4ECF-823E-3CC0B324EA9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Caída en el crecimiento en los países emergentes</a:t>
            </a:r>
          </a:p>
          <a:p>
            <a:pPr lvl="1"/>
            <a:r>
              <a:rPr lang="es-ES_trad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Hipótesis:</a:t>
            </a:r>
            <a:r>
              <a:rPr lang="es-ES_tradnl" dirty="0" smtClean="0"/>
              <a:t> </a:t>
            </a:r>
            <a:r>
              <a:rPr lang="es-ES_tradnl" b="1" dirty="0" smtClean="0"/>
              <a:t>Países</a:t>
            </a:r>
            <a:r>
              <a:rPr lang="es-ES_tradnl" dirty="0" smtClean="0"/>
              <a:t> mas abiertos al comercio han crecido relativamente menos desde la crisis </a:t>
            </a:r>
          </a:p>
          <a:p>
            <a:pPr marL="514350" indent="-514350">
              <a:buFont typeface="+mj-lt"/>
              <a:buAutoNum type="arabicPeriod"/>
            </a:pPr>
            <a:endParaRPr lang="es-ES_tradnl" sz="1400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43815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Efectos</a:t>
            </a:r>
            <a:r>
              <a:rPr lang="en-US" dirty="0"/>
              <a:t> </a:t>
            </a:r>
            <a:r>
              <a:rPr lang="en-US" dirty="0" err="1"/>
              <a:t>Composición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Efecto</a:t>
            </a:r>
            <a:r>
              <a:rPr lang="en-US" dirty="0"/>
              <a:t> </a:t>
            </a:r>
            <a:r>
              <a:rPr lang="en-US" dirty="0" err="1" smtClean="0"/>
              <a:t>Composición</a:t>
            </a:r>
            <a:r>
              <a:rPr lang="en-US" dirty="0" smtClean="0"/>
              <a:t> #1: </a:t>
            </a:r>
            <a:r>
              <a:rPr lang="es-ES_tradnl" dirty="0"/>
              <a:t>Países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30725"/>
          </a:xfrm>
        </p:spPr>
        <p:txBody>
          <a:bodyPr/>
          <a:lstStyle/>
          <a:p>
            <a:r>
              <a:rPr lang="es-ES_tradnl" sz="2300" dirty="0" smtClean="0"/>
              <a:t>Economías más abiertas </a:t>
            </a:r>
            <a:r>
              <a:rPr lang="es-ES_tradnl" sz="2300" b="1" dirty="0" smtClean="0"/>
              <a:t>no han crecido menos </a:t>
            </a:r>
            <a:r>
              <a:rPr lang="es-ES_tradnl" sz="2300" dirty="0" smtClean="0"/>
              <a:t>desde la crisis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46568" y="6121090"/>
            <a:ext cx="1962973" cy="2616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/>
              <a:t>Fuente:</a:t>
            </a:r>
            <a:r>
              <a:rPr lang="en-US" sz="1100" baseline="0" dirty="0"/>
              <a:t>  </a:t>
            </a:r>
            <a:r>
              <a:rPr lang="en-US" sz="1100" dirty="0" err="1" smtClean="0">
                <a:latin typeface="+mn-lt"/>
                <a:ea typeface="+mn-ea"/>
                <a:cs typeface="+mn-cs"/>
              </a:rPr>
              <a:t>Elaboració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propia</a:t>
            </a:r>
            <a:r>
              <a:rPr lang="en-US" dirty="0" smtClean="0"/>
              <a:t> con </a:t>
            </a:r>
            <a:r>
              <a:rPr lang="en-US" dirty="0" err="1" smtClean="0"/>
              <a:t>datos</a:t>
            </a:r>
            <a:r>
              <a:rPr lang="en-US" dirty="0" smtClean="0"/>
              <a:t> del Banco Mundial</a:t>
            </a:r>
            <a:endParaRPr lang="en-US" sz="1100" dirty="0">
              <a:latin typeface="+mn-lt"/>
              <a:ea typeface="+mn-ea"/>
              <a:cs typeface="+mn-cs"/>
            </a:endParaRPr>
          </a:p>
          <a:p>
            <a:endParaRPr lang="en-US" sz="1100" dirty="0"/>
          </a:p>
        </p:txBody>
      </p:sp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004794"/>
              </p:ext>
            </p:extLst>
          </p:nvPr>
        </p:nvGraphicFramePr>
        <p:xfrm>
          <a:off x="1657478" y="2099650"/>
          <a:ext cx="5562600" cy="398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Caída en el crecimiento en los países emergentes</a:t>
            </a:r>
          </a:p>
          <a:p>
            <a:pPr lvl="1"/>
            <a:r>
              <a:rPr lang="es-ES_trad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Hipótesis:</a:t>
            </a:r>
            <a:r>
              <a:rPr lang="es-ES_tradnl" dirty="0" smtClean="0"/>
              <a:t> </a:t>
            </a:r>
            <a:r>
              <a:rPr lang="es-ES_tradnl" b="1" dirty="0" smtClean="0"/>
              <a:t>Países</a:t>
            </a:r>
            <a:r>
              <a:rPr lang="es-ES_tradnl" dirty="0" smtClean="0"/>
              <a:t> mas abiertos al comercio han crecido relativamente menos desde la crisis </a:t>
            </a:r>
          </a:p>
          <a:p>
            <a:pPr marL="514350" indent="-514350">
              <a:buFont typeface="+mj-lt"/>
              <a:buAutoNum type="arabicPeriod"/>
            </a:pPr>
            <a:endParaRPr lang="es-ES_tradnl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Caída en el peso del sector manufacturero en el PIB</a:t>
            </a:r>
          </a:p>
          <a:p>
            <a:pPr lvl="1"/>
            <a:r>
              <a:rPr lang="es-ES_trad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Hipótesis:</a:t>
            </a:r>
            <a:r>
              <a:rPr lang="es-ES_tradnl" dirty="0" smtClean="0"/>
              <a:t> </a:t>
            </a:r>
            <a:r>
              <a:rPr lang="es-ES_tradnl" b="1" dirty="0" smtClean="0"/>
              <a:t>Sectores</a:t>
            </a:r>
            <a:r>
              <a:rPr lang="es-ES_tradnl" dirty="0" smtClean="0"/>
              <a:t> más abiertos al comercio han crecido relativamente menos desde la crisis</a:t>
            </a:r>
          </a:p>
          <a:p>
            <a:pPr marL="0" indent="0">
              <a:buNone/>
            </a:pPr>
            <a:endParaRPr lang="en-US" dirty="0" smtClean="0"/>
          </a:p>
          <a:p>
            <a:pPr marL="43815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13E11-2E4C-4C36-875B-FE3FE2E27B4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Efectos</a:t>
            </a:r>
            <a:r>
              <a:rPr lang="en-US" dirty="0"/>
              <a:t> </a:t>
            </a:r>
            <a:r>
              <a:rPr lang="en-US" dirty="0" err="1"/>
              <a:t>Composición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64770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XXXII 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Reunión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Círculo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Economía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9289</TotalTime>
  <Words>907</Words>
  <Application>Microsoft Office PowerPoint</Application>
  <PresentationFormat>Presentación en pantalla (4:3)</PresentationFormat>
  <Paragraphs>176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Quadrant</vt:lpstr>
      <vt:lpstr>Presentación de PowerPoint</vt:lpstr>
      <vt:lpstr>Mi intervención en un minuto</vt:lpstr>
      <vt:lpstr>Desaceleración </vt:lpstr>
      <vt:lpstr>Desaceleración Nominal y Real</vt:lpstr>
      <vt:lpstr>Desaceleración Respecto al PIB</vt:lpstr>
      <vt:lpstr>Efectos Composición </vt:lpstr>
      <vt:lpstr>Efectos Composición</vt:lpstr>
      <vt:lpstr>Efecto Composición #1: Países</vt:lpstr>
      <vt:lpstr>Efectos Composición</vt:lpstr>
      <vt:lpstr>Efecto Composición #2: Servicios</vt:lpstr>
      <vt:lpstr>Efectos Composición</vt:lpstr>
      <vt:lpstr>Efecto Composición #3: Inversión</vt:lpstr>
      <vt:lpstr>Efecto Composición #3: Inversión</vt:lpstr>
      <vt:lpstr>Cadenas de Valor Global</vt:lpstr>
      <vt:lpstr>Cadenas de Valor Global (GVCs)</vt:lpstr>
      <vt:lpstr>Flujos Comerciales y Valor Añadido</vt:lpstr>
      <vt:lpstr>Cadenas de Valor Global (GVCs)</vt:lpstr>
      <vt:lpstr>GVCs: Bienes Intermedios</vt:lpstr>
      <vt:lpstr>GVCs: Sector del Automóvil</vt:lpstr>
      <vt:lpstr>GVCs: ¿Por Qué Mayor Desaceleración?</vt:lpstr>
      <vt:lpstr>Otras Explicaciones</vt:lpstr>
      <vt:lpstr>Incertidumbre</vt:lpstr>
      <vt:lpstr>Proteccionismo</vt:lpstr>
      <vt:lpstr>Mega-Acuerdos Comerciales</vt:lpstr>
      <vt:lpstr>TTIP</vt:lpstr>
      <vt:lpstr>TTIP</vt:lpstr>
    </vt:vector>
  </TitlesOfParts>
  <Company>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pantras</dc:creator>
  <cp:lastModifiedBy>Marta Gomez</cp:lastModifiedBy>
  <cp:revision>349</cp:revision>
  <cp:lastPrinted>2016-05-25T11:14:20Z</cp:lastPrinted>
  <dcterms:created xsi:type="dcterms:W3CDTF">2007-08-27T15:42:35Z</dcterms:created>
  <dcterms:modified xsi:type="dcterms:W3CDTF">2016-05-27T05:59:43Z</dcterms:modified>
</cp:coreProperties>
</file>